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3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x="18288000" cy="10287000"/>
  <p:notesSz cx="6858000" cy="9144000"/>
  <p:embeddedFontLst>
    <p:embeddedFont>
      <p:font typeface="Bebas Neue Bold" panose="020B0604020202020204" charset="0"/>
      <p:regular r:id="rId31"/>
    </p:embeddedFont>
    <p:embeddedFont>
      <p:font typeface="Open Sauce" panose="020B0604020202020204" charset="0"/>
      <p:regular r:id="rId32"/>
    </p:embeddedFont>
    <p:embeddedFont>
      <p:font typeface="Roboto Condensed 1" panose="020B0604020202020204" charset="0"/>
      <p:regular r:id="rId33"/>
    </p:embeddedFont>
    <p:embeddedFont>
      <p:font typeface="Roboto Condensed 1 Bold" panose="020B0604020202020204" charset="0"/>
      <p:regular r:id="rId34"/>
    </p:embeddedFont>
    <p:embeddedFont>
      <p:font typeface="Roboto Condensed 1 Bold Italics" panose="020B0604020202020204" charset="0"/>
      <p:regular r:id="rId35"/>
    </p:embeddedFont>
    <p:embeddedFont>
      <p:font typeface="Roboto Condensed 2 Light" panose="020B0604020202020204"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9" d="100"/>
          <a:sy n="69"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font" Target="fonts/font4.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e MacCormack" userId="aa02e19e-d3fe-4585-b2c1-9f268931d5f6" providerId="ADAL" clId="{EBFB7FA8-18CC-490E-AE1F-194D3D29676F}"/>
    <pc:docChg chg="modSld">
      <pc:chgData name="Alice MacCormack" userId="aa02e19e-d3fe-4585-b2c1-9f268931d5f6" providerId="ADAL" clId="{EBFB7FA8-18CC-490E-AE1F-194D3D29676F}" dt="2026-03-25T22:00:08.651" v="0" actId="947"/>
      <pc:docMkLst>
        <pc:docMk/>
      </pc:docMkLst>
      <pc:sldChg chg="modSp mod">
        <pc:chgData name="Alice MacCormack" userId="aa02e19e-d3fe-4585-b2c1-9f268931d5f6" providerId="ADAL" clId="{EBFB7FA8-18CC-490E-AE1F-194D3D29676F}" dt="2026-03-25T22:00:08.651" v="0" actId="947"/>
        <pc:sldMkLst>
          <pc:docMk/>
          <pc:sldMk cId="0" sldId="273"/>
        </pc:sldMkLst>
        <pc:spChg chg="mod">
          <ac:chgData name="Alice MacCormack" userId="aa02e19e-d3fe-4585-b2c1-9f268931d5f6" providerId="ADAL" clId="{EBFB7FA8-18CC-490E-AE1F-194D3D29676F}" dt="2026-03-25T22:00:08.651" v="0" actId="947"/>
          <ac:spMkLst>
            <pc:docMk/>
            <pc:sldMk cId="0" sldId="273"/>
            <ac:spMk id="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A44BC-8A1F-4BF8-B3DF-88DF54651D07}" type="datetimeFigureOut">
              <a:rPr lang="en-US" smtClean="0"/>
              <a:t>3/25/2026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24B988-2DEE-43D9-BDF6-E31546DF2B31}" type="slidenum">
              <a:rPr lang="en-US" smtClean="0"/>
              <a:t>‹#›</a:t>
            </a:fld>
            <a:endParaRPr lang="en-US"/>
          </a:p>
        </p:txBody>
      </p:sp>
    </p:spTree>
    <p:extLst>
      <p:ext uri="{BB962C8B-B14F-4D97-AF65-F5344CB8AC3E}">
        <p14:creationId xmlns:p14="http://schemas.microsoft.com/office/powerpoint/2010/main" val="4035848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A24B988-2DEE-43D9-BDF6-E31546DF2B31}" type="slidenum">
              <a:rPr lang="en-US" smtClean="0"/>
              <a:t>2</a:t>
            </a:fld>
            <a:endParaRPr lang="en-US"/>
          </a:p>
        </p:txBody>
      </p:sp>
    </p:spTree>
    <p:extLst>
      <p:ext uri="{BB962C8B-B14F-4D97-AF65-F5344CB8AC3E}">
        <p14:creationId xmlns:p14="http://schemas.microsoft.com/office/powerpoint/2010/main" val="42079125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3/25/2026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bestalliance.org/aviation"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iom.int/news/iom-most-victims-trafficked-internationally-cross-official-border-points" TargetMode="External"/><Relationship Id="rId7" Type="http://schemas.openxmlformats.org/officeDocument/2006/relationships/hyperlink" Target="https://polarisproject.org/wp-content/uploads/2018/08/A-Roadmap-for-Systems-and-Industries-to-Prevent-and-Disrupt-Human-Trafficking-Transportation-Industry.pdf" TargetMode="External"/><Relationship Id="rId2" Type="http://schemas.openxmlformats.org/officeDocument/2006/relationships/hyperlink" Target="https://www.ilo.org/sites/default/files/wcmsp5/groups/public/%40ed_norm/%40ipec/documents/publication/wcms_854795.pdf" TargetMode="External"/><Relationship Id="rId1" Type="http://schemas.openxmlformats.org/officeDocument/2006/relationships/slideLayout" Target="../slideLayouts/slideLayout7.xml"/><Relationship Id="rId6" Type="http://schemas.openxmlformats.org/officeDocument/2006/relationships/hyperlink" Target="https://www.transportation.gov/sites/dot.gov/files/2025-04/DOT_TLAHT_Toolkit_Aviation_508c_English.pdf" TargetMode="External"/><Relationship Id="rId5" Type="http://schemas.openxmlformats.org/officeDocument/2006/relationships/hyperlink" Target="https://polarisproject.org/myths-facts-and-statistics/" TargetMode="External"/><Relationship Id="rId4" Type="http://schemas.openxmlformats.org/officeDocument/2006/relationships/hyperlink" Target="https://polarisproject.org/love-and-traffickin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CE7"/>
        </a:solidFill>
        <a:effectLst/>
      </p:bgPr>
    </p:bg>
    <p:spTree>
      <p:nvGrpSpPr>
        <p:cNvPr id="1" name=""/>
        <p:cNvGrpSpPr/>
        <p:nvPr/>
      </p:nvGrpSpPr>
      <p:grpSpPr>
        <a:xfrm>
          <a:off x="0" y="0"/>
          <a:ext cx="0" cy="0"/>
          <a:chOff x="0" y="0"/>
          <a:chExt cx="0" cy="0"/>
        </a:xfrm>
      </p:grpSpPr>
      <p:grpSp>
        <p:nvGrpSpPr>
          <p:cNvPr id="2" name="Group 2"/>
          <p:cNvGrpSpPr/>
          <p:nvPr/>
        </p:nvGrpSpPr>
        <p:grpSpPr>
          <a:xfrm rot="-2327408">
            <a:off x="-8115300" y="-527228"/>
            <a:ext cx="18288000" cy="2395576"/>
            <a:chOff x="0" y="0"/>
            <a:chExt cx="2716398" cy="355826"/>
          </a:xfrm>
        </p:grpSpPr>
        <p:sp>
          <p:nvSpPr>
            <p:cNvPr id="3" name="Freeform 3"/>
            <p:cNvSpPr/>
            <p:nvPr/>
          </p:nvSpPr>
          <p:spPr>
            <a:xfrm>
              <a:off x="0" y="0"/>
              <a:ext cx="2716398" cy="355826"/>
            </a:xfrm>
            <a:custGeom>
              <a:avLst/>
              <a:gdLst/>
              <a:ahLst/>
              <a:cxnLst/>
              <a:rect l="l" t="t" r="r" b="b"/>
              <a:pathLst>
                <a:path w="2716398" h="355826">
                  <a:moveTo>
                    <a:pt x="0" y="0"/>
                  </a:moveTo>
                  <a:lnTo>
                    <a:pt x="2716398" y="0"/>
                  </a:lnTo>
                  <a:lnTo>
                    <a:pt x="2716398" y="355826"/>
                  </a:lnTo>
                  <a:lnTo>
                    <a:pt x="0" y="355826"/>
                  </a:lnTo>
                  <a:close/>
                </a:path>
              </a:pathLst>
            </a:custGeom>
            <a:solidFill>
              <a:srgbClr val="203A4F"/>
            </a:solidFill>
          </p:spPr>
          <p:txBody>
            <a:bodyPr/>
            <a:lstStyle/>
            <a:p>
              <a:endParaRPr lang="en-US"/>
            </a:p>
          </p:txBody>
        </p:sp>
      </p:grpSp>
      <p:grpSp>
        <p:nvGrpSpPr>
          <p:cNvPr id="4" name="Group 4"/>
          <p:cNvGrpSpPr/>
          <p:nvPr/>
        </p:nvGrpSpPr>
        <p:grpSpPr>
          <a:xfrm>
            <a:off x="4194242" y="8065531"/>
            <a:ext cx="9424176" cy="237360"/>
            <a:chOff x="0" y="0"/>
            <a:chExt cx="2482088" cy="62514"/>
          </a:xfrm>
        </p:grpSpPr>
        <p:sp>
          <p:nvSpPr>
            <p:cNvPr id="5" name="Freeform 5"/>
            <p:cNvSpPr/>
            <p:nvPr/>
          </p:nvSpPr>
          <p:spPr>
            <a:xfrm>
              <a:off x="0" y="0"/>
              <a:ext cx="2482087" cy="62514"/>
            </a:xfrm>
            <a:custGeom>
              <a:avLst/>
              <a:gdLst/>
              <a:ahLst/>
              <a:cxnLst/>
              <a:rect l="l" t="t" r="r" b="b"/>
              <a:pathLst>
                <a:path w="2482087" h="62514">
                  <a:moveTo>
                    <a:pt x="0" y="0"/>
                  </a:moveTo>
                  <a:lnTo>
                    <a:pt x="2482087" y="0"/>
                  </a:lnTo>
                  <a:lnTo>
                    <a:pt x="2482087" y="62514"/>
                  </a:lnTo>
                  <a:lnTo>
                    <a:pt x="0" y="62514"/>
                  </a:lnTo>
                  <a:close/>
                </a:path>
              </a:pathLst>
            </a:custGeom>
            <a:solidFill>
              <a:srgbClr val="B85B23"/>
            </a:solidFill>
          </p:spPr>
          <p:txBody>
            <a:bodyPr/>
            <a:lstStyle/>
            <a:p>
              <a:endParaRPr lang="en-US"/>
            </a:p>
          </p:txBody>
        </p:sp>
        <p:sp>
          <p:nvSpPr>
            <p:cNvPr id="6" name="TextBox 6"/>
            <p:cNvSpPr txBox="1"/>
            <p:nvPr/>
          </p:nvSpPr>
          <p:spPr>
            <a:xfrm>
              <a:off x="0" y="-66675"/>
              <a:ext cx="2482088" cy="129189"/>
            </a:xfrm>
            <a:prstGeom prst="rect">
              <a:avLst/>
            </a:prstGeom>
          </p:spPr>
          <p:txBody>
            <a:bodyPr lIns="50800" tIns="50800" rIns="50800" bIns="50800" rtlCol="0" anchor="ctr"/>
            <a:lstStyle/>
            <a:p>
              <a:pPr algn="ctr">
                <a:lnSpc>
                  <a:spcPts val="3000"/>
                </a:lnSpc>
              </a:pPr>
              <a:endParaRPr/>
            </a:p>
          </p:txBody>
        </p:sp>
      </p:grpSp>
      <p:sp>
        <p:nvSpPr>
          <p:cNvPr id="7" name="TextBox 7"/>
          <p:cNvSpPr txBox="1"/>
          <p:nvPr/>
        </p:nvSpPr>
        <p:spPr>
          <a:xfrm>
            <a:off x="1207016" y="1685658"/>
            <a:ext cx="15398628" cy="5922940"/>
          </a:xfrm>
          <a:prstGeom prst="rect">
            <a:avLst/>
          </a:prstGeom>
        </p:spPr>
        <p:txBody>
          <a:bodyPr lIns="0" tIns="0" rIns="0" bIns="0" rtlCol="0" anchor="t">
            <a:spAutoFit/>
          </a:bodyPr>
          <a:lstStyle/>
          <a:p>
            <a:pPr marL="0" lvl="0" indent="0" algn="ctr">
              <a:lnSpc>
                <a:spcPts val="11400"/>
              </a:lnSpc>
              <a:spcBef>
                <a:spcPct val="0"/>
              </a:spcBef>
            </a:pPr>
            <a:r>
              <a:rPr lang="fr-CA" sz="11400" b="1">
                <a:solidFill>
                  <a:srgbClr val="203A4F"/>
                </a:solidFill>
                <a:latin typeface="Bebas Neue Bold"/>
                <a:ea typeface="Bebas Neue Bold"/>
                <a:cs typeface="Bebas Neue Bold"/>
                <a:sym typeface="Bebas Neue Bold"/>
              </a:rPr>
              <a:t>Formation initiale pour les employés d’aéroport sur la reconnaissance et la réaction à la traite des personnes</a:t>
            </a:r>
          </a:p>
        </p:txBody>
      </p:sp>
      <p:sp>
        <p:nvSpPr>
          <p:cNvPr id="8" name="TextBox 8"/>
          <p:cNvSpPr txBox="1"/>
          <p:nvPr/>
        </p:nvSpPr>
        <p:spPr>
          <a:xfrm>
            <a:off x="4325571" y="9203623"/>
            <a:ext cx="2178470" cy="248074"/>
          </a:xfrm>
          <a:prstGeom prst="rect">
            <a:avLst/>
          </a:prstGeom>
        </p:spPr>
        <p:txBody>
          <a:bodyPr lIns="0" tIns="0" rIns="0" bIns="0" rtlCol="0" anchor="t">
            <a:spAutoFit/>
          </a:bodyPr>
          <a:lstStyle/>
          <a:p>
            <a:pPr algn="l">
              <a:lnSpc>
                <a:spcPts val="2059"/>
              </a:lnSpc>
            </a:pPr>
            <a:r>
              <a:rPr lang="fr-CA" sz="1470">
                <a:solidFill>
                  <a:srgbClr val="F2EDDB"/>
                </a:solidFill>
                <a:latin typeface="Open Sauce"/>
                <a:ea typeface="Open Sauce"/>
                <a:cs typeface="Open Sauce"/>
                <a:sym typeface="Open Sauce"/>
              </a:rPr>
              <a:t>16 février 2026</a:t>
            </a:r>
          </a:p>
        </p:txBody>
      </p:sp>
      <p:grpSp>
        <p:nvGrpSpPr>
          <p:cNvPr id="9" name="Group 9"/>
          <p:cNvGrpSpPr/>
          <p:nvPr/>
        </p:nvGrpSpPr>
        <p:grpSpPr>
          <a:xfrm>
            <a:off x="211393" y="8680135"/>
            <a:ext cx="1378541" cy="1496065"/>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grpSp>
        <p:nvGrpSpPr>
          <p:cNvPr id="11" name="Group 11"/>
          <p:cNvGrpSpPr/>
          <p:nvPr/>
        </p:nvGrpSpPr>
        <p:grpSpPr>
          <a:xfrm>
            <a:off x="13618418" y="8609576"/>
            <a:ext cx="1864197" cy="1566624"/>
            <a:chOff x="0" y="0"/>
            <a:chExt cx="441884" cy="371348"/>
          </a:xfrm>
        </p:grpSpPr>
        <p:sp>
          <p:nvSpPr>
            <p:cNvPr id="12" name="Freeform 12"/>
            <p:cNvSpPr/>
            <p:nvPr/>
          </p:nvSpPr>
          <p:spPr>
            <a:xfrm>
              <a:off x="0" y="0"/>
              <a:ext cx="441833" cy="371348"/>
            </a:xfrm>
            <a:custGeom>
              <a:avLst/>
              <a:gdLst/>
              <a:ahLst/>
              <a:cxnLst/>
              <a:rect l="l" t="t" r="r" b="b"/>
              <a:pathLst>
                <a:path w="441833" h="371348">
                  <a:moveTo>
                    <a:pt x="0" y="0"/>
                  </a:moveTo>
                  <a:lnTo>
                    <a:pt x="441833" y="0"/>
                  </a:lnTo>
                  <a:lnTo>
                    <a:pt x="441833" y="371348"/>
                  </a:lnTo>
                  <a:lnTo>
                    <a:pt x="0" y="371348"/>
                  </a:lnTo>
                  <a:lnTo>
                    <a:pt x="0" y="0"/>
                  </a:lnTo>
                  <a:close/>
                </a:path>
              </a:pathLst>
            </a:custGeom>
            <a:blipFill>
              <a:blip r:embed="rId3"/>
              <a:stretch>
                <a:fillRect r="-14"/>
              </a:stretch>
            </a:blipFill>
          </p:spPr>
          <p:txBody>
            <a:bodyPr/>
            <a:lstStyle/>
            <a:p>
              <a:endParaRPr lang="en-US"/>
            </a:p>
          </p:txBody>
        </p:sp>
      </p:grpSp>
      <p:sp>
        <p:nvSpPr>
          <p:cNvPr id="13" name="TextBox 13"/>
          <p:cNvSpPr txBox="1"/>
          <p:nvPr/>
        </p:nvSpPr>
        <p:spPr>
          <a:xfrm>
            <a:off x="1734946" y="8321437"/>
            <a:ext cx="6266053" cy="1643848"/>
          </a:xfrm>
          <a:prstGeom prst="rect">
            <a:avLst/>
          </a:prstGeom>
        </p:spPr>
        <p:txBody>
          <a:bodyPr wrap="square" lIns="0" tIns="0" rIns="0" bIns="0" rtlCol="0" anchor="t">
            <a:spAutoFit/>
          </a:bodyPr>
          <a:lstStyle/>
          <a:p>
            <a:pPr algn="l">
              <a:lnSpc>
                <a:spcPts val="14985"/>
              </a:lnSpc>
            </a:pPr>
            <a:r>
              <a:rPr lang="fr-CA" sz="6275" b="1" dirty="0">
                <a:solidFill>
                  <a:srgbClr val="B85B23"/>
                </a:solidFill>
                <a:latin typeface="Roboto Condensed 1 Bold"/>
                <a:ea typeface="Roboto Condensed 1 Bold"/>
                <a:cs typeface="Roboto Condensed 1 Bold"/>
                <a:sym typeface="Roboto Condensed 1 Bold"/>
              </a:rPr>
              <a:t>#DestinationEspoir</a:t>
            </a:r>
          </a:p>
        </p:txBody>
      </p:sp>
      <p:sp>
        <p:nvSpPr>
          <p:cNvPr id="14" name="TextBox 14"/>
          <p:cNvSpPr txBox="1"/>
          <p:nvPr/>
        </p:nvSpPr>
        <p:spPr>
          <a:xfrm>
            <a:off x="15804591" y="9105886"/>
            <a:ext cx="2089923" cy="739813"/>
          </a:xfrm>
          <a:prstGeom prst="rect">
            <a:avLst/>
          </a:prstGeom>
        </p:spPr>
        <p:txBody>
          <a:bodyPr lIns="0" tIns="0" rIns="0" bIns="0" rtlCol="0" anchor="t">
            <a:spAutoFit/>
          </a:bodyPr>
          <a:lstStyle/>
          <a:p>
            <a:pPr marL="0" lvl="0" indent="0" algn="l">
              <a:lnSpc>
                <a:spcPts val="5500"/>
              </a:lnSpc>
              <a:spcBef>
                <a:spcPct val="0"/>
              </a:spcBef>
            </a:pPr>
            <a:r>
              <a:rPr lang="fr-CA" sz="5500">
                <a:solidFill>
                  <a:srgbClr val="09262A"/>
                </a:solidFill>
                <a:latin typeface="Roboto Condensed 1"/>
                <a:ea typeface="Roboto Condensed 1"/>
                <a:cs typeface="Roboto Condensed 1"/>
                <a:sym typeface="Roboto Condensed 1"/>
              </a:rPr>
              <a:t>[Logo]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2647950"/>
          </a:xfrm>
          <a:prstGeom prst="rect">
            <a:avLst/>
          </a:prstGeom>
        </p:spPr>
        <p:txBody>
          <a:bodyPr lIns="0" tIns="0" rIns="0" bIns="0" rtlCol="0" anchor="t">
            <a:spAutoFit/>
          </a:bodyPr>
          <a:lstStyle/>
          <a:p>
            <a:pPr algn="ctr">
              <a:lnSpc>
                <a:spcPts val="5250"/>
              </a:lnSpc>
            </a:pPr>
            <a:r>
              <a:rPr lang="fr-CA" sz="3500">
                <a:solidFill>
                  <a:srgbClr val="203A4F"/>
                </a:solidFill>
                <a:latin typeface="Roboto Condensed 2 Light"/>
                <a:ea typeface="Roboto Condensed 2 Light"/>
                <a:cs typeface="Roboto Condensed 2 Light"/>
                <a:sym typeface="Roboto Condensed 2 Light"/>
              </a:rPr>
              <a:t>Réalité : La traite des personnes existe dans toutes les communautés. Tout le monde peut être victime, partout dans le monde ou juste à côté : adultes et enfants, citoyens et non-citoyens. La traite des personnes se pratique dans les entreprises locales et les centres de transport où les victimes sont contraintes de se déplacer, de travailler et de dormir au quotidien. </a:t>
            </a:r>
          </a:p>
        </p:txBody>
      </p:sp>
      <p:sp>
        <p:nvSpPr>
          <p:cNvPr id="3" name="TextBox 3"/>
          <p:cNvSpPr txBox="1"/>
          <p:nvPr/>
        </p:nvSpPr>
        <p:spPr>
          <a:xfrm>
            <a:off x="2366869" y="2333221"/>
            <a:ext cx="13554263" cy="679384"/>
          </a:xfrm>
          <a:prstGeom prst="rect">
            <a:avLst/>
          </a:prstGeom>
        </p:spPr>
        <p:txBody>
          <a:bodyPr lIns="0" tIns="0" rIns="0" bIns="0" rtlCol="0" anchor="t">
            <a:spAutoFit/>
          </a:bodyPr>
          <a:lstStyle/>
          <a:p>
            <a:pPr algn="ctr">
              <a:lnSpc>
                <a:spcPts val="5599"/>
              </a:lnSpc>
            </a:pPr>
            <a:r>
              <a:rPr lang="fr-CA" sz="3999" b="1" i="1">
                <a:solidFill>
                  <a:srgbClr val="203A4F"/>
                </a:solidFill>
                <a:latin typeface="Roboto Condensed 1 Bold Italics"/>
                <a:ea typeface="Roboto Condensed 1 Bold Italics"/>
                <a:cs typeface="Roboto Condensed 1 Bold Italics"/>
                <a:sym typeface="Roboto Condensed 1 Bold Italics"/>
              </a:rPr>
              <a:t>Mythe : La traite des personnes ne se produit pas ici.</a:t>
            </a:r>
          </a:p>
        </p:txBody>
      </p:sp>
      <p:grpSp>
        <p:nvGrpSpPr>
          <p:cNvPr id="8" name="Group 6">
            <a:extLst>
              <a:ext uri="{FF2B5EF4-FFF2-40B4-BE49-F238E27FC236}">
                <a16:creationId xmlns:a16="http://schemas.microsoft.com/office/drawing/2014/main" id="{080DC885-20EF-63B8-AF33-E45B3AF2864C}"/>
              </a:ext>
            </a:extLst>
          </p:cNvPr>
          <p:cNvGrpSpPr/>
          <p:nvPr/>
        </p:nvGrpSpPr>
        <p:grpSpPr>
          <a:xfrm>
            <a:off x="11238467" y="8911159"/>
            <a:ext cx="6549907" cy="2933495"/>
            <a:chOff x="0" y="-202588"/>
            <a:chExt cx="8733209" cy="3911328"/>
          </a:xfrm>
        </p:grpSpPr>
        <p:grpSp>
          <p:nvGrpSpPr>
            <p:cNvPr id="9" name="Group 7">
              <a:extLst>
                <a:ext uri="{FF2B5EF4-FFF2-40B4-BE49-F238E27FC236}">
                  <a16:creationId xmlns:a16="http://schemas.microsoft.com/office/drawing/2014/main" id="{A35AF029-F46B-C8A7-ED6C-B641B6E1943F}"/>
                </a:ext>
              </a:extLst>
            </p:cNvPr>
            <p:cNvGrpSpPr/>
            <p:nvPr/>
          </p:nvGrpSpPr>
          <p:grpSpPr>
            <a:xfrm>
              <a:off x="0" y="0"/>
              <a:ext cx="1503674" cy="1631867"/>
              <a:chOff x="0" y="0"/>
              <a:chExt cx="533159" cy="578612"/>
            </a:xfrm>
          </p:grpSpPr>
          <p:sp>
            <p:nvSpPr>
              <p:cNvPr id="11" name="Freeform 8">
                <a:extLst>
                  <a:ext uri="{FF2B5EF4-FFF2-40B4-BE49-F238E27FC236}">
                    <a16:creationId xmlns:a16="http://schemas.microsoft.com/office/drawing/2014/main" id="{244B1D88-5A39-F60A-47F5-F5891C67099D}"/>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9">
              <a:extLst>
                <a:ext uri="{FF2B5EF4-FFF2-40B4-BE49-F238E27FC236}">
                  <a16:creationId xmlns:a16="http://schemas.microsoft.com/office/drawing/2014/main" id="{572A4049-1B6C-93F8-FA83-0B52A5498D7C}"/>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4020331"/>
          </a:xfrm>
          <a:prstGeom prst="rect">
            <a:avLst/>
          </a:prstGeom>
        </p:spPr>
        <p:txBody>
          <a:bodyPr lIns="0" tIns="0" rIns="0" bIns="0" rtlCol="0" anchor="t">
            <a:spAutoFit/>
          </a:bodyPr>
          <a:lstStyle/>
          <a:p>
            <a:pPr algn="ctr">
              <a:lnSpc>
                <a:spcPts val="5250"/>
              </a:lnSpc>
            </a:pPr>
            <a:r>
              <a:rPr lang="fr-CA" sz="3500" dirty="0">
                <a:solidFill>
                  <a:srgbClr val="203A4F"/>
                </a:solidFill>
                <a:latin typeface="Roboto Condensed 2 Light"/>
                <a:ea typeface="Roboto Condensed 2 Light"/>
                <a:cs typeface="Roboto Condensed 2 Light"/>
                <a:sym typeface="Roboto Condensed 2 Light"/>
              </a:rPr>
              <a:t>Réalité :  Étant donné que la traite des personnes se pratique sous forme de crime « masquée », un de vos proches pourrait être victime d’exploitation humaine et nécessiter de l’aide. Les données de la U.S. National Human </a:t>
            </a:r>
            <a:r>
              <a:rPr lang="fr-CA" sz="3500" dirty="0" err="1">
                <a:solidFill>
                  <a:srgbClr val="203A4F"/>
                </a:solidFill>
                <a:latin typeface="Roboto Condensed 2 Light"/>
                <a:ea typeface="Roboto Condensed 2 Light"/>
                <a:cs typeface="Roboto Condensed 2 Light"/>
                <a:sym typeface="Roboto Condensed 2 Light"/>
              </a:rPr>
              <a:t>Trafficking</a:t>
            </a:r>
            <a:r>
              <a:rPr lang="fr-CA" sz="3500" dirty="0">
                <a:solidFill>
                  <a:srgbClr val="203A4F"/>
                </a:solidFill>
                <a:latin typeface="Roboto Condensed 2 Light"/>
                <a:ea typeface="Roboto Condensed 2 Light"/>
                <a:cs typeface="Roboto Condensed 2 Light"/>
                <a:sym typeface="Roboto Condensed 2 Light"/>
              </a:rPr>
              <a:t> Hotline publiées en 2020 indiquent que 42 % des victimes de traite aux États-Unis l’ont été par un membre de leur famille, 39 % ont été recrutées par un partenaire intime ou à la suite d’une proposition de mariage.</a:t>
            </a:r>
            <a:r>
              <a:rPr lang="fr-CA" sz="3500" baseline="30000" dirty="0">
                <a:solidFill>
                  <a:srgbClr val="203A4F"/>
                </a:solidFill>
                <a:latin typeface="Roboto Condensed 2 Light"/>
                <a:ea typeface="Roboto Condensed 2 Light"/>
                <a:cs typeface="Roboto Condensed 2 Light"/>
                <a:sym typeface="Roboto Condensed 2 Light"/>
              </a:rPr>
              <a:t>3</a:t>
            </a:r>
          </a:p>
        </p:txBody>
      </p:sp>
      <p:sp>
        <p:nvSpPr>
          <p:cNvPr id="3" name="TextBox 3"/>
          <p:cNvSpPr txBox="1"/>
          <p:nvPr/>
        </p:nvSpPr>
        <p:spPr>
          <a:xfrm>
            <a:off x="2366869" y="2371845"/>
            <a:ext cx="13554263" cy="679384"/>
          </a:xfrm>
          <a:prstGeom prst="rect">
            <a:avLst/>
          </a:prstGeom>
        </p:spPr>
        <p:txBody>
          <a:bodyPr lIns="0" tIns="0" rIns="0" bIns="0" rtlCol="0" anchor="t">
            <a:spAutoFit/>
          </a:bodyPr>
          <a:lstStyle/>
          <a:p>
            <a:pPr algn="ctr">
              <a:lnSpc>
                <a:spcPts val="5599"/>
              </a:lnSpc>
            </a:pPr>
            <a:r>
              <a:rPr lang="fr-CA" sz="3999" b="1" i="1">
                <a:solidFill>
                  <a:srgbClr val="203A4F"/>
                </a:solidFill>
                <a:latin typeface="Roboto Condensed 1 Bold Italics"/>
                <a:ea typeface="Roboto Condensed 1 Bold Italics"/>
                <a:cs typeface="Roboto Condensed 1 Bold Italics"/>
                <a:sym typeface="Roboto Condensed 1 Bold Italics"/>
              </a:rPr>
              <a:t>Mythe : Je ne connais aucune victime de la traite des personnes.</a:t>
            </a:r>
          </a:p>
        </p:txBody>
      </p:sp>
      <p:grpSp>
        <p:nvGrpSpPr>
          <p:cNvPr id="8" name="Group 6">
            <a:extLst>
              <a:ext uri="{FF2B5EF4-FFF2-40B4-BE49-F238E27FC236}">
                <a16:creationId xmlns:a16="http://schemas.microsoft.com/office/drawing/2014/main" id="{BC3D3C72-E449-6442-5269-4C538138D393}"/>
              </a:ext>
            </a:extLst>
          </p:cNvPr>
          <p:cNvGrpSpPr/>
          <p:nvPr/>
        </p:nvGrpSpPr>
        <p:grpSpPr>
          <a:xfrm>
            <a:off x="11238467" y="8911159"/>
            <a:ext cx="6549907" cy="2933495"/>
            <a:chOff x="0" y="-202588"/>
            <a:chExt cx="8733209" cy="3911328"/>
          </a:xfrm>
        </p:grpSpPr>
        <p:grpSp>
          <p:nvGrpSpPr>
            <p:cNvPr id="9" name="Group 7">
              <a:extLst>
                <a:ext uri="{FF2B5EF4-FFF2-40B4-BE49-F238E27FC236}">
                  <a16:creationId xmlns:a16="http://schemas.microsoft.com/office/drawing/2014/main" id="{A1BDFCB2-D309-EE24-461B-48D60A9FEAAA}"/>
                </a:ext>
              </a:extLst>
            </p:cNvPr>
            <p:cNvGrpSpPr/>
            <p:nvPr/>
          </p:nvGrpSpPr>
          <p:grpSpPr>
            <a:xfrm>
              <a:off x="0" y="0"/>
              <a:ext cx="1503674" cy="1631867"/>
              <a:chOff x="0" y="0"/>
              <a:chExt cx="533159" cy="578612"/>
            </a:xfrm>
          </p:grpSpPr>
          <p:sp>
            <p:nvSpPr>
              <p:cNvPr id="11" name="Freeform 8">
                <a:extLst>
                  <a:ext uri="{FF2B5EF4-FFF2-40B4-BE49-F238E27FC236}">
                    <a16:creationId xmlns:a16="http://schemas.microsoft.com/office/drawing/2014/main" id="{2F6EFA9E-02A4-BBC9-10B1-056709168659}"/>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9">
              <a:extLst>
                <a:ext uri="{FF2B5EF4-FFF2-40B4-BE49-F238E27FC236}">
                  <a16:creationId xmlns:a16="http://schemas.microsoft.com/office/drawing/2014/main" id="{C0EB7599-BD6D-0A88-2978-58B94CD516BB}"/>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4020331"/>
          </a:xfrm>
          <a:prstGeom prst="rect">
            <a:avLst/>
          </a:prstGeom>
        </p:spPr>
        <p:txBody>
          <a:bodyPr lIns="0" tIns="0" rIns="0" bIns="0" rtlCol="0" anchor="t">
            <a:spAutoFit/>
          </a:bodyPr>
          <a:lstStyle/>
          <a:p>
            <a:pPr algn="ctr">
              <a:lnSpc>
                <a:spcPts val="5250"/>
              </a:lnSpc>
            </a:pPr>
            <a:r>
              <a:rPr lang="fr-CA" sz="3500" dirty="0">
                <a:solidFill>
                  <a:srgbClr val="203A4F"/>
                </a:solidFill>
                <a:latin typeface="Roboto Condensed 2 Light"/>
                <a:ea typeface="Roboto Condensed 2 Light"/>
                <a:cs typeface="Roboto Condensed 2 Light"/>
                <a:sym typeface="Roboto Condensed 2 Light"/>
              </a:rPr>
              <a:t>Réalité :  Le mythe le plus répandu sur la traite des personnes est qu’elle implique souvent l’enlèvement ou la contrainte physique d’une personne à des fins d’exploitation. En réalité, la plupart des trafiquants utilisent des moyens psychologiques tels que la tromperie, le mensonge, la manipulation ou la menace pour contraindre les victimes à se livrer à des activités sexuelles commerciales ou à un travail abusif.</a:t>
            </a:r>
            <a:r>
              <a:rPr lang="fr-CA" sz="3500" baseline="30000" dirty="0">
                <a:solidFill>
                  <a:srgbClr val="203A4F"/>
                </a:solidFill>
                <a:latin typeface="Roboto Condensed 2 Light"/>
                <a:ea typeface="Roboto Condensed 2 Light"/>
                <a:cs typeface="Roboto Condensed 2 Light"/>
                <a:sym typeface="Roboto Condensed 2 Light"/>
              </a:rPr>
              <a:t>4</a:t>
            </a:r>
          </a:p>
        </p:txBody>
      </p:sp>
      <p:sp>
        <p:nvSpPr>
          <p:cNvPr id="3" name="TextBox 3"/>
          <p:cNvSpPr txBox="1"/>
          <p:nvPr/>
        </p:nvSpPr>
        <p:spPr>
          <a:xfrm>
            <a:off x="2366869" y="2352533"/>
            <a:ext cx="13554263" cy="1384995"/>
          </a:xfrm>
          <a:prstGeom prst="rect">
            <a:avLst/>
          </a:prstGeom>
        </p:spPr>
        <p:txBody>
          <a:bodyPr lIns="0" tIns="0" rIns="0" bIns="0" rtlCol="0" anchor="t">
            <a:spAutoFit/>
          </a:bodyPr>
          <a:lstStyle/>
          <a:p>
            <a:pPr algn="ctr">
              <a:lnSpc>
                <a:spcPts val="5599"/>
              </a:lnSpc>
            </a:pPr>
            <a:r>
              <a:rPr lang="fr-CA" sz="3999" b="1" i="1" dirty="0">
                <a:solidFill>
                  <a:srgbClr val="203A4F"/>
                </a:solidFill>
                <a:latin typeface="Roboto Condensed 1 Bold Italics"/>
                <a:ea typeface="Roboto Condensed 1 Bold Italics"/>
                <a:cs typeface="Roboto Condensed 1 Bold Italics"/>
                <a:sym typeface="Roboto Condensed 1 Bold Italics"/>
              </a:rPr>
              <a:t>Mythe : La traite des personnes est toujours ou généralement</a:t>
            </a:r>
            <a:br>
              <a:rPr lang="fr-CA" sz="3999" b="1" i="1" dirty="0">
                <a:solidFill>
                  <a:srgbClr val="203A4F"/>
                </a:solidFill>
                <a:latin typeface="Roboto Condensed 1 Bold Italics"/>
                <a:ea typeface="Roboto Condensed 1 Bold Italics"/>
                <a:cs typeface="Roboto Condensed 1 Bold Italics"/>
                <a:sym typeface="Roboto Condensed 1 Bold Italics"/>
              </a:rPr>
            </a:br>
            <a:r>
              <a:rPr lang="fr-CA" sz="3999" b="1" i="1" dirty="0">
                <a:solidFill>
                  <a:srgbClr val="203A4F"/>
                </a:solidFill>
                <a:latin typeface="Roboto Condensed 1 Bold Italics"/>
                <a:ea typeface="Roboto Condensed 1 Bold Italics"/>
                <a:cs typeface="Roboto Condensed 1 Bold Italics"/>
                <a:sym typeface="Roboto Condensed 1 Bold Italics"/>
              </a:rPr>
              <a:t>un crime violent.</a:t>
            </a:r>
          </a:p>
        </p:txBody>
      </p:sp>
      <p:grpSp>
        <p:nvGrpSpPr>
          <p:cNvPr id="8" name="Group 6">
            <a:extLst>
              <a:ext uri="{FF2B5EF4-FFF2-40B4-BE49-F238E27FC236}">
                <a16:creationId xmlns:a16="http://schemas.microsoft.com/office/drawing/2014/main" id="{2381665C-FF2C-7B12-C564-934C050D0F72}"/>
              </a:ext>
            </a:extLst>
          </p:cNvPr>
          <p:cNvGrpSpPr/>
          <p:nvPr/>
        </p:nvGrpSpPr>
        <p:grpSpPr>
          <a:xfrm>
            <a:off x="11238467" y="8911159"/>
            <a:ext cx="6549907" cy="2933495"/>
            <a:chOff x="0" y="-202588"/>
            <a:chExt cx="8733209" cy="3911328"/>
          </a:xfrm>
        </p:grpSpPr>
        <p:grpSp>
          <p:nvGrpSpPr>
            <p:cNvPr id="9" name="Group 7">
              <a:extLst>
                <a:ext uri="{FF2B5EF4-FFF2-40B4-BE49-F238E27FC236}">
                  <a16:creationId xmlns:a16="http://schemas.microsoft.com/office/drawing/2014/main" id="{87B17FA3-86FA-692C-FFD0-C23688BA9E9B}"/>
                </a:ext>
              </a:extLst>
            </p:cNvPr>
            <p:cNvGrpSpPr/>
            <p:nvPr/>
          </p:nvGrpSpPr>
          <p:grpSpPr>
            <a:xfrm>
              <a:off x="0" y="0"/>
              <a:ext cx="1503674" cy="1631867"/>
              <a:chOff x="0" y="0"/>
              <a:chExt cx="533159" cy="578612"/>
            </a:xfrm>
          </p:grpSpPr>
          <p:sp>
            <p:nvSpPr>
              <p:cNvPr id="11" name="Freeform 8">
                <a:extLst>
                  <a:ext uri="{FF2B5EF4-FFF2-40B4-BE49-F238E27FC236}">
                    <a16:creationId xmlns:a16="http://schemas.microsoft.com/office/drawing/2014/main" id="{83FF2658-F76F-62D3-A5D5-B2F32DA027BD}"/>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9">
              <a:extLst>
                <a:ext uri="{FF2B5EF4-FFF2-40B4-BE49-F238E27FC236}">
                  <a16:creationId xmlns:a16="http://schemas.microsoft.com/office/drawing/2014/main" id="{2D81AC2D-CD81-48E9-1A8D-112886C40F0E}"/>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grpSp>
        <p:nvGrpSpPr>
          <p:cNvPr id="13" name="Group 6">
            <a:extLst>
              <a:ext uri="{FF2B5EF4-FFF2-40B4-BE49-F238E27FC236}">
                <a16:creationId xmlns:a16="http://schemas.microsoft.com/office/drawing/2014/main" id="{1D28F065-EC17-E3B5-2FDC-8689DB33C191}"/>
              </a:ext>
            </a:extLst>
          </p:cNvPr>
          <p:cNvGrpSpPr/>
          <p:nvPr/>
        </p:nvGrpSpPr>
        <p:grpSpPr>
          <a:xfrm>
            <a:off x="11238467" y="8911159"/>
            <a:ext cx="6549907" cy="2933495"/>
            <a:chOff x="0" y="-202588"/>
            <a:chExt cx="8733209" cy="3911328"/>
          </a:xfrm>
        </p:grpSpPr>
        <p:grpSp>
          <p:nvGrpSpPr>
            <p:cNvPr id="14" name="Group 7">
              <a:extLst>
                <a:ext uri="{FF2B5EF4-FFF2-40B4-BE49-F238E27FC236}">
                  <a16:creationId xmlns:a16="http://schemas.microsoft.com/office/drawing/2014/main" id="{144B4852-C8CF-E18C-9ABA-455C64A18DC4}"/>
                </a:ext>
              </a:extLst>
            </p:cNvPr>
            <p:cNvGrpSpPr/>
            <p:nvPr/>
          </p:nvGrpSpPr>
          <p:grpSpPr>
            <a:xfrm>
              <a:off x="0" y="0"/>
              <a:ext cx="1503674" cy="1631867"/>
              <a:chOff x="0" y="0"/>
              <a:chExt cx="533159" cy="578612"/>
            </a:xfrm>
          </p:grpSpPr>
          <p:sp>
            <p:nvSpPr>
              <p:cNvPr id="16" name="Freeform 8">
                <a:extLst>
                  <a:ext uri="{FF2B5EF4-FFF2-40B4-BE49-F238E27FC236}">
                    <a16:creationId xmlns:a16="http://schemas.microsoft.com/office/drawing/2014/main" id="{F949456C-0C41-BD60-8E7A-45DF1E357CF9}"/>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5" name="TextBox 9">
              <a:extLst>
                <a:ext uri="{FF2B5EF4-FFF2-40B4-BE49-F238E27FC236}">
                  <a16:creationId xmlns:a16="http://schemas.microsoft.com/office/drawing/2014/main" id="{FC15703F-41F1-2B7E-0F07-EA0E8BCA4F5D}"/>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fr-CA" sz="3500">
                <a:solidFill>
                  <a:srgbClr val="203A4F"/>
                </a:solidFill>
                <a:latin typeface="Roboto Condensed 2 Light"/>
                <a:ea typeface="Roboto Condensed 2 Light"/>
                <a:cs typeface="Roboto Condensed 2 Light"/>
                <a:sym typeface="Roboto Condensed 2 Light"/>
              </a:rPr>
              <a:t>Il y a souvent un </a:t>
            </a:r>
            <a:r>
              <a:rPr lang="fr-CA" sz="3500">
                <a:solidFill>
                  <a:srgbClr val="B85B23"/>
                </a:solidFill>
                <a:latin typeface="Roboto Condensed 2 Light"/>
                <a:ea typeface="Roboto Condensed 2 Light"/>
                <a:cs typeface="Roboto Condensed 2 Light"/>
                <a:sym typeface="Roboto Condensed 2 Light"/>
              </a:rPr>
              <a:t>niveau élevé de contrôle</a:t>
            </a:r>
            <a:r>
              <a:rPr lang="fr-CA" sz="3500">
                <a:solidFill>
                  <a:srgbClr val="203A4F"/>
                </a:solidFill>
                <a:latin typeface="Roboto Condensed 2 Light"/>
                <a:ea typeface="Roboto Condensed 2 Light"/>
                <a:cs typeface="Roboto Condensed 2 Light"/>
                <a:sym typeface="Roboto Condensed 2 Light"/>
              </a:rPr>
              <a:t>—une personne contrôle une autre ou un groupe à travers les menaces, l’isolement, en gardant leurs documents de voyage ou en parlant pour eux.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fr-CA" sz="3500">
                <a:solidFill>
                  <a:srgbClr val="203A4F"/>
                </a:solidFill>
                <a:latin typeface="Roboto Condensed 2 Light"/>
                <a:ea typeface="Roboto Condensed 2 Light"/>
                <a:cs typeface="Roboto Condensed 2 Light"/>
                <a:sym typeface="Roboto Condensed 2 Light"/>
              </a:rPr>
              <a:t>Un contrôleur (trafiquant) peut user de la tromperie en promettant à ses victimes ce qu’il n’a pas l’intention de réaliser. Vous pouvez remarquer une dynamique de pouvoir inhabituelle ou une surveillance constante de la part du contrôleur, y compris le contrôle du logement ou des déplacements de ses victimes.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CONTRÔLE :</a:t>
            </a:r>
          </a:p>
        </p:txBody>
      </p:sp>
      <p:grpSp>
        <p:nvGrpSpPr>
          <p:cNvPr id="12" name="Group 6">
            <a:extLst>
              <a:ext uri="{FF2B5EF4-FFF2-40B4-BE49-F238E27FC236}">
                <a16:creationId xmlns:a16="http://schemas.microsoft.com/office/drawing/2014/main" id="{AF9B46C8-7FFD-96C9-2254-3A349907D8BE}"/>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C6DC7F61-5563-7A82-5B75-2B484FC05028}"/>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A216CB1E-DED3-8F0A-3DF3-D359B4FE479E}"/>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4C178369-5DD6-5ECB-B9FA-F8440C6699C3}"/>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fr-CA" sz="3500">
                <a:solidFill>
                  <a:srgbClr val="203A4F"/>
                </a:solidFill>
                <a:latin typeface="Roboto Condensed 2 Light"/>
                <a:ea typeface="Roboto Condensed 2 Light"/>
                <a:cs typeface="Roboto Condensed 2 Light"/>
                <a:sym typeface="Roboto Condensed 2 Light"/>
              </a:rPr>
              <a:t>Les victimes peuvent montrer des signes de</a:t>
            </a:r>
            <a:r>
              <a:rPr lang="fr-CA" sz="3500">
                <a:solidFill>
                  <a:srgbClr val="B85B23"/>
                </a:solidFill>
                <a:latin typeface="Roboto Condensed 2 Light"/>
                <a:ea typeface="Roboto Condensed 2 Light"/>
                <a:cs typeface="Roboto Condensed 2 Light"/>
                <a:sym typeface="Roboto Condensed 2 Light"/>
              </a:rPr>
              <a:t> détresse ou de peur</a:t>
            </a:r>
            <a:r>
              <a:rPr lang="fr-CA" sz="3500">
                <a:solidFill>
                  <a:srgbClr val="203A4F"/>
                </a:solidFill>
                <a:latin typeface="Roboto Condensed 2 Light"/>
                <a:ea typeface="Roboto Condensed 2 Light"/>
                <a:cs typeface="Roboto Condensed 2 Light"/>
                <a:sym typeface="Roboto Condensed 2 Light"/>
              </a:rPr>
              <a:t>. Elles peuvent présenter une blessure visible, telle qu’une ecchymose ou une plaie. Elles peuvent ne pas être autorisées à vous voir ou à communiquer avec vous. Vous pourriez remarquer un certain malaise avec leurs accompagnateurs, une apparence de malnutrition ou une fatigue inhabituelle.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fr-CA" sz="3500">
                <a:solidFill>
                  <a:srgbClr val="203A4F"/>
                </a:solidFill>
                <a:latin typeface="Roboto Condensed 2 Light"/>
                <a:ea typeface="Roboto Condensed 2 Light"/>
                <a:cs typeface="Roboto Condensed 2 Light"/>
                <a:sym typeface="Roboto Condensed 2 Light"/>
              </a:rPr>
              <a:t>Elles peuvent montrer des signes de traumatisme en devenant hostiles, en fuyant ou en restant figées. Lorsqu’elles répondent aux questions, leurs réponses peuvent sembler répétées ou préparées.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DÉTRESSE OU BLESSURE :</a:t>
            </a:r>
          </a:p>
        </p:txBody>
      </p:sp>
      <p:grpSp>
        <p:nvGrpSpPr>
          <p:cNvPr id="12" name="Group 6">
            <a:extLst>
              <a:ext uri="{FF2B5EF4-FFF2-40B4-BE49-F238E27FC236}">
                <a16:creationId xmlns:a16="http://schemas.microsoft.com/office/drawing/2014/main" id="{064D969A-8E50-229E-C066-AB2C48C9D23F}"/>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AB2E98FC-71BC-B46B-0DEC-5D621D6E6DFE}"/>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E778E71A-1979-C906-CF37-B2FEDE9808B1}"/>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D7B80D5F-1694-1148-D3FD-E550D780E64A}"/>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526519"/>
            <a:ext cx="16424682" cy="2266646"/>
          </a:xfrm>
          <a:prstGeom prst="rect">
            <a:avLst/>
          </a:prstGeom>
        </p:spPr>
        <p:txBody>
          <a:bodyPr lIns="0" tIns="0" rIns="0" bIns="0" rtlCol="0" anchor="t">
            <a:spAutoFit/>
          </a:bodyPr>
          <a:lstStyle/>
          <a:p>
            <a:pPr algn="just">
              <a:lnSpc>
                <a:spcPts val="4500"/>
              </a:lnSpc>
            </a:pPr>
            <a:r>
              <a:rPr lang="fr-CA" sz="3200" dirty="0">
                <a:solidFill>
                  <a:srgbClr val="203A4F"/>
                </a:solidFill>
                <a:latin typeface="Roboto Condensed 2 Light"/>
                <a:ea typeface="Roboto Condensed 2 Light"/>
                <a:cs typeface="Roboto Condensed 2 Light"/>
                <a:sym typeface="Roboto Condensed 2 Light"/>
              </a:rPr>
              <a:t>Une victime peut sembler </a:t>
            </a:r>
            <a:r>
              <a:rPr lang="fr-CA" sz="3200" dirty="0">
                <a:solidFill>
                  <a:srgbClr val="B85B23"/>
                </a:solidFill>
                <a:latin typeface="Roboto Condensed 2 Light"/>
                <a:ea typeface="Roboto Condensed 2 Light"/>
                <a:cs typeface="Roboto Condensed 2 Light"/>
                <a:sym typeface="Roboto Condensed 2 Light"/>
              </a:rPr>
              <a:t>confuse </a:t>
            </a:r>
            <a:r>
              <a:rPr lang="fr-CA" sz="3200" dirty="0">
                <a:solidFill>
                  <a:srgbClr val="203A4F"/>
                </a:solidFill>
                <a:latin typeface="Roboto Condensed 2 Light"/>
                <a:ea typeface="Roboto Condensed 2 Light"/>
                <a:cs typeface="Roboto Condensed 2 Light"/>
                <a:sym typeface="Roboto Condensed 2 Light"/>
              </a:rPr>
              <a:t>parce qu’elle a été trompée ou n’a pas reçu la rémunération promise. Il arrive qu’elle accepte de se rendre dans un site nouveau sur la base de fausses promesses. Une victime peut ne pas connaître sa localisation ou sa destination. Elle peut ne pas connaître ses compagnons de voyage ni les personnes qu’elle rencontrera à l’arrivée.</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CONFUSION</a:t>
            </a:r>
          </a:p>
        </p:txBody>
      </p:sp>
      <p:sp>
        <p:nvSpPr>
          <p:cNvPr id="12" name="TextBox 12"/>
          <p:cNvSpPr txBox="1"/>
          <p:nvPr/>
        </p:nvSpPr>
        <p:spPr>
          <a:xfrm>
            <a:off x="524432" y="6915454"/>
            <a:ext cx="16424682" cy="2266646"/>
          </a:xfrm>
          <a:prstGeom prst="rect">
            <a:avLst/>
          </a:prstGeom>
        </p:spPr>
        <p:txBody>
          <a:bodyPr lIns="0" tIns="0" rIns="0" bIns="0" rtlCol="0" anchor="t">
            <a:spAutoFit/>
          </a:bodyPr>
          <a:lstStyle/>
          <a:p>
            <a:pPr algn="just">
              <a:lnSpc>
                <a:spcPts val="4500"/>
              </a:lnSpc>
            </a:pPr>
            <a:r>
              <a:rPr lang="fr-CA" sz="3200" dirty="0">
                <a:solidFill>
                  <a:srgbClr val="B85B23"/>
                </a:solidFill>
                <a:latin typeface="Roboto Condensed 2 Light"/>
                <a:ea typeface="Roboto Condensed 2 Light"/>
                <a:cs typeface="Roboto Condensed 2 Light"/>
                <a:sym typeface="Roboto Condensed 2 Light"/>
              </a:rPr>
              <a:t>Acheter des services sexuels</a:t>
            </a:r>
            <a:r>
              <a:rPr lang="fr-CA" sz="3200" dirty="0">
                <a:solidFill>
                  <a:srgbClr val="203A4F"/>
                </a:solidFill>
                <a:latin typeface="Roboto Condensed 2 Light"/>
                <a:ea typeface="Roboto Condensed 2 Light"/>
                <a:cs typeface="Roboto Condensed 2 Light"/>
                <a:sym typeface="Roboto Condensed 2 Light"/>
              </a:rPr>
              <a:t> auprès d’un mineur ou d’une personne contrainte constitue de la traite des personnes. Les indicateurs peuvent inclure le fait d’organiser l’achat de services sexuels auprès d’une personne, de parler ou de plaisanter à propos de l’achat de services sexuels, ou d’accéder à des sites web pour acheter des services sexuels.  </a:t>
            </a:r>
          </a:p>
        </p:txBody>
      </p:sp>
      <p:sp>
        <p:nvSpPr>
          <p:cNvPr id="13" name="TextBox 13"/>
          <p:cNvSpPr txBox="1"/>
          <p:nvPr/>
        </p:nvSpPr>
        <p:spPr>
          <a:xfrm>
            <a:off x="524432" y="6162021"/>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ACHAT DE SERVICES SEXUELS</a:t>
            </a:r>
          </a:p>
        </p:txBody>
      </p:sp>
      <p:grpSp>
        <p:nvGrpSpPr>
          <p:cNvPr id="14" name="Group 6">
            <a:extLst>
              <a:ext uri="{FF2B5EF4-FFF2-40B4-BE49-F238E27FC236}">
                <a16:creationId xmlns:a16="http://schemas.microsoft.com/office/drawing/2014/main" id="{F2020999-1ADD-5560-A8E9-E7B41C9A7312}"/>
              </a:ext>
            </a:extLst>
          </p:cNvPr>
          <p:cNvGrpSpPr/>
          <p:nvPr/>
        </p:nvGrpSpPr>
        <p:grpSpPr>
          <a:xfrm>
            <a:off x="11238467" y="8911159"/>
            <a:ext cx="6549907" cy="2933495"/>
            <a:chOff x="0" y="-202588"/>
            <a:chExt cx="8733209" cy="3911328"/>
          </a:xfrm>
        </p:grpSpPr>
        <p:grpSp>
          <p:nvGrpSpPr>
            <p:cNvPr id="15" name="Group 7">
              <a:extLst>
                <a:ext uri="{FF2B5EF4-FFF2-40B4-BE49-F238E27FC236}">
                  <a16:creationId xmlns:a16="http://schemas.microsoft.com/office/drawing/2014/main" id="{9163F532-BD06-F7E0-AF74-D67921188960}"/>
                </a:ext>
              </a:extLst>
            </p:cNvPr>
            <p:cNvGrpSpPr/>
            <p:nvPr/>
          </p:nvGrpSpPr>
          <p:grpSpPr>
            <a:xfrm>
              <a:off x="0" y="0"/>
              <a:ext cx="1503674" cy="1631867"/>
              <a:chOff x="0" y="0"/>
              <a:chExt cx="533159" cy="578612"/>
            </a:xfrm>
          </p:grpSpPr>
          <p:sp>
            <p:nvSpPr>
              <p:cNvPr id="17" name="Freeform 8">
                <a:extLst>
                  <a:ext uri="{FF2B5EF4-FFF2-40B4-BE49-F238E27FC236}">
                    <a16:creationId xmlns:a16="http://schemas.microsoft.com/office/drawing/2014/main" id="{D1BBD949-5DBC-AE04-6263-CF390C342295}"/>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6" name="TextBox 9">
              <a:extLst>
                <a:ext uri="{FF2B5EF4-FFF2-40B4-BE49-F238E27FC236}">
                  <a16:creationId xmlns:a16="http://schemas.microsoft.com/office/drawing/2014/main" id="{7BAF4CA3-81A8-1586-765B-B77A62BA9845}"/>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694897"/>
            <a:ext cx="16424682" cy="6187591"/>
          </a:xfrm>
          <a:prstGeom prst="rect">
            <a:avLst/>
          </a:prstGeom>
        </p:spPr>
        <p:txBody>
          <a:bodyPr lIns="0" tIns="0" rIns="0" bIns="0" rtlCol="0" anchor="t">
            <a:spAutoFit/>
          </a:bodyPr>
          <a:lstStyle/>
          <a:p>
            <a:pPr marL="755651"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 passager qui ne connaît pas la personne qui a acheté son billet, la manière dont le billet a été acheté, l’identité de la personne qui vient le chercher et/ou celle de la personne qui voyage avec lui. </a:t>
            </a:r>
          </a:p>
          <a:p>
            <a:pPr algn="just">
              <a:lnSpc>
                <a:spcPts val="1950"/>
              </a:lnSpc>
            </a:pPr>
            <a:endParaRPr lang="en-US" sz="32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Une personne avec un billet aller simple, de dernière minute, en liste d’attente ou réservé le jour même, payé en espèces par quelqu’un d’autre.  </a:t>
            </a:r>
          </a:p>
          <a:p>
            <a:pPr algn="just">
              <a:lnSpc>
                <a:spcPts val="1950"/>
              </a:lnSpc>
            </a:pPr>
            <a:endParaRPr lang="en-US" sz="32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Une personne voyageant avec peu ou pas d’argent ni d’effets personnels, par exemple sans bagage à main. </a:t>
            </a:r>
          </a:p>
          <a:p>
            <a:pPr algn="just">
              <a:lnSpc>
                <a:spcPts val="2250"/>
              </a:lnSpc>
            </a:pPr>
            <a:endParaRPr lang="en-US" sz="32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 passager qui semble ne pas savoir quels objets se trouvent dans ses bagages.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5858568" cy="679450"/>
          </a:xfrm>
          <a:prstGeom prst="rect">
            <a:avLst/>
          </a:prstGeom>
        </p:spPr>
        <p:txBody>
          <a:bodyPr wrap="square" lIns="0" tIns="0" rIns="0" bIns="0" rtlCol="0" anchor="t">
            <a:spAutoFit/>
          </a:bodyPr>
          <a:lstStyle/>
          <a:p>
            <a:pPr algn="just">
              <a:lnSpc>
                <a:spcPts val="5599"/>
              </a:lnSpc>
            </a:pPr>
            <a:r>
              <a:rPr lang="fr-CA" sz="3999" b="1" dirty="0">
                <a:solidFill>
                  <a:srgbClr val="203A4F"/>
                </a:solidFill>
                <a:latin typeface="Roboto Condensed 1 Bold"/>
                <a:ea typeface="Roboto Condensed 1 Bold"/>
                <a:cs typeface="Roboto Condensed 1 Bold"/>
                <a:sym typeface="Roboto Condensed 1 Bold"/>
              </a:rPr>
              <a:t>INDICATEURS COMPORTEMENTAUX PROPRES AU TRANSPORT AÉRIEN</a:t>
            </a:r>
            <a:r>
              <a:rPr lang="fr-CA" sz="3999" b="1" baseline="30000" dirty="0">
                <a:solidFill>
                  <a:srgbClr val="203A4F"/>
                </a:solidFill>
                <a:latin typeface="Roboto Condensed 1 Bold"/>
                <a:ea typeface="Roboto Condensed 1 Bold"/>
                <a:cs typeface="Roboto Condensed 1 Bold"/>
                <a:sym typeface="Roboto Condensed 1 Bold"/>
              </a:rPr>
              <a:t>5</a:t>
            </a:r>
          </a:p>
        </p:txBody>
      </p:sp>
      <p:grpSp>
        <p:nvGrpSpPr>
          <p:cNvPr id="12" name="Group 6">
            <a:extLst>
              <a:ext uri="{FF2B5EF4-FFF2-40B4-BE49-F238E27FC236}">
                <a16:creationId xmlns:a16="http://schemas.microsoft.com/office/drawing/2014/main" id="{F4717C05-247B-8D50-AA49-5EF49D3CACB6}"/>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1FC4449D-9F4A-9333-1254-BBFEFBD8203B}"/>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661FC0C8-669D-83AD-D7FA-CB07800B6B61}"/>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8F143D5A-6059-3442-90C3-F57730968EF5}"/>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748150"/>
            <a:ext cx="16424682" cy="6059351"/>
          </a:xfrm>
          <a:prstGeom prst="rect">
            <a:avLst/>
          </a:prstGeom>
        </p:spPr>
        <p:txBody>
          <a:bodyPr lIns="0" tIns="0" rIns="0" bIns="0" rtlCol="0" anchor="t">
            <a:spAutoFit/>
          </a:bodyPr>
          <a:lstStyle/>
          <a:p>
            <a:pPr marL="755650"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Une personne qui refuse de prendre de la nourriture ou des boissons pendant le vol, ou dont les compagnons de voyage répondent à sa place. </a:t>
            </a:r>
          </a:p>
          <a:p>
            <a:pPr algn="just">
              <a:lnSpc>
                <a:spcPts val="5250"/>
              </a:lnSpc>
            </a:pPr>
            <a:endParaRPr lang="en-US" sz="3200" dirty="0">
              <a:solidFill>
                <a:srgbClr val="203A4F"/>
              </a:solidFill>
              <a:latin typeface="Roboto Condensed 2 Light"/>
              <a:ea typeface="Roboto Condensed 2 Light"/>
              <a:cs typeface="Roboto Condensed 2 Light"/>
              <a:sym typeface="Roboto Condensed 2 Light"/>
            </a:endParaRPr>
          </a:p>
          <a:p>
            <a:pPr marL="755650"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 voyageur qui semble avoir peu ou pas d’information sur sa destination ou sur la personne qui l’attend. </a:t>
            </a:r>
          </a:p>
          <a:p>
            <a:pPr algn="just">
              <a:lnSpc>
                <a:spcPts val="5250"/>
              </a:lnSpc>
            </a:pPr>
            <a:endParaRPr lang="en-US" sz="3200" dirty="0">
              <a:solidFill>
                <a:srgbClr val="203A4F"/>
              </a:solidFill>
              <a:latin typeface="Roboto Condensed 2 Light"/>
              <a:ea typeface="Roboto Condensed 2 Light"/>
              <a:cs typeface="Roboto Condensed 2 Light"/>
              <a:sym typeface="Roboto Condensed 2 Light"/>
            </a:endParaRPr>
          </a:p>
          <a:p>
            <a:pPr marL="755650" lvl="1" indent="-377825" algn="just">
              <a:lnSpc>
                <a:spcPts val="50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Une personne portant des vêtements inadaptés à la météo ou servant à dissimuler des signes de maltraitance, comme des blessures ou des ecchymoses.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5629968" cy="679450"/>
          </a:xfrm>
          <a:prstGeom prst="rect">
            <a:avLst/>
          </a:prstGeom>
        </p:spPr>
        <p:txBody>
          <a:bodyPr wrap="square" lIns="0" tIns="0" rIns="0" bIns="0" rtlCol="0" anchor="t">
            <a:spAutoFit/>
          </a:bodyPr>
          <a:lstStyle/>
          <a:p>
            <a:pPr algn="just">
              <a:lnSpc>
                <a:spcPts val="5599"/>
              </a:lnSpc>
            </a:pPr>
            <a:r>
              <a:rPr lang="fr-CA" sz="3999" b="1" dirty="0">
                <a:solidFill>
                  <a:srgbClr val="203A4F"/>
                </a:solidFill>
                <a:latin typeface="Roboto Condensed 1 Bold"/>
                <a:ea typeface="Roboto Condensed 1 Bold"/>
                <a:cs typeface="Roboto Condensed 1 Bold"/>
                <a:sym typeface="Roboto Condensed 1 Bold"/>
              </a:rPr>
              <a:t>INDICATEURS COMPORTEMENTAUX PROPRES AU TRANSPORT AÉRIEN</a:t>
            </a:r>
            <a:r>
              <a:rPr lang="fr-CA" sz="3999" b="1" baseline="30000" dirty="0">
                <a:solidFill>
                  <a:srgbClr val="203A4F"/>
                </a:solidFill>
                <a:latin typeface="Roboto Condensed 1 Bold"/>
                <a:ea typeface="Roboto Condensed 1 Bold"/>
                <a:cs typeface="Roboto Condensed 1 Bold"/>
                <a:sym typeface="Roboto Condensed 1 Bold"/>
              </a:rPr>
              <a:t>5</a:t>
            </a:r>
          </a:p>
        </p:txBody>
      </p:sp>
      <p:grpSp>
        <p:nvGrpSpPr>
          <p:cNvPr id="12" name="Group 6">
            <a:extLst>
              <a:ext uri="{FF2B5EF4-FFF2-40B4-BE49-F238E27FC236}">
                <a16:creationId xmlns:a16="http://schemas.microsoft.com/office/drawing/2014/main" id="{1F3C60E4-F0A2-F1FD-CD1C-848EEA483226}"/>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95E492C6-C63F-DEF8-8402-2CD422E7A739}"/>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D9175E67-E164-9A91-5017-641816C7FBDA}"/>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96021376-0C31-8FA7-F7F5-B32908C344CD}"/>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indicateurs de la traite des personnes</a:t>
            </a:r>
          </a:p>
        </p:txBody>
      </p:sp>
      <p:sp>
        <p:nvSpPr>
          <p:cNvPr id="6" name="TextBox 6"/>
          <p:cNvSpPr txBox="1"/>
          <p:nvPr/>
        </p:nvSpPr>
        <p:spPr>
          <a:xfrm>
            <a:off x="524432" y="3688646"/>
            <a:ext cx="16424682" cy="3981450"/>
          </a:xfrm>
          <a:prstGeom prst="rect">
            <a:avLst/>
          </a:prstGeom>
        </p:spPr>
        <p:txBody>
          <a:bodyPr lIns="0" tIns="0" rIns="0" bIns="0" rtlCol="0" anchor="t">
            <a:spAutoFit/>
          </a:bodyPr>
          <a:lstStyle/>
          <a:p>
            <a:pPr marL="755651" lvl="1" indent="-377825" algn="just">
              <a:lnSpc>
                <a:spcPts val="5250"/>
              </a:lnSpc>
              <a:buFont typeface="Arial"/>
              <a:buChar char="•"/>
            </a:pPr>
            <a:r>
              <a:rPr lang="fr-CA" sz="3500" dirty="0">
                <a:solidFill>
                  <a:srgbClr val="203A4F"/>
                </a:solidFill>
                <a:latin typeface="Roboto Condensed 2 Light"/>
                <a:ea typeface="Roboto Condensed 2 Light"/>
                <a:cs typeface="Roboto Condensed 2 Light"/>
                <a:sym typeface="Roboto Condensed 2 Light"/>
              </a:rPr>
              <a:t>Il faut noter que les caractéristiques personnelles (race, origine nationale, genre, orientation sexuelle, âge, statut de handicap, etc.) ne sont pas des indicateurs de traite. Les trafiquants recourent à la force, à la fraude et à la contrainte pour soumettre leurs victimes à l’exploitation.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fr-CA" sz="3500" dirty="0">
                <a:solidFill>
                  <a:srgbClr val="203A4F"/>
                </a:solidFill>
                <a:latin typeface="Roboto Condensed 2 Light"/>
                <a:ea typeface="Roboto Condensed 2 Light"/>
                <a:cs typeface="Roboto Condensed 2 Light"/>
                <a:sym typeface="Roboto Condensed 2 Light"/>
              </a:rPr>
              <a:t>Par conséquent, les indicateurs de la traite des personnes sont des comportements liés à ces actions et à leurs conséquences pour les victimes, comme des signes de </a:t>
            </a:r>
            <a:r>
              <a:rPr lang="fr-CA" sz="3500" dirty="0">
                <a:solidFill>
                  <a:srgbClr val="B85B23"/>
                </a:solidFill>
                <a:latin typeface="Roboto Condensed 2 Light"/>
                <a:ea typeface="Roboto Condensed 2 Light"/>
                <a:cs typeface="Roboto Condensed 2 Light"/>
                <a:sym typeface="Roboto Condensed 2 Light"/>
              </a:rPr>
              <a:t>contrôle, de détresse, de blessure ou de confusion</a:t>
            </a:r>
            <a:r>
              <a:rPr lang="fr-CA" sz="3500" dirty="0">
                <a:solidFill>
                  <a:srgbClr val="203A4F"/>
                </a:solidFill>
                <a:latin typeface="Roboto Condensed 2 Light"/>
                <a:ea typeface="Roboto Condensed 2 Light"/>
                <a:cs typeface="Roboto Condensed 2 Light"/>
                <a:sym typeface="Roboto Condensed 2 Light"/>
              </a:rPr>
              <a:t>.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Points clés :</a:t>
            </a:r>
          </a:p>
        </p:txBody>
      </p:sp>
      <p:grpSp>
        <p:nvGrpSpPr>
          <p:cNvPr id="12" name="Group 6">
            <a:extLst>
              <a:ext uri="{FF2B5EF4-FFF2-40B4-BE49-F238E27FC236}">
                <a16:creationId xmlns:a16="http://schemas.microsoft.com/office/drawing/2014/main" id="{CB2B63A4-428F-CF92-95CD-5E320E1EDAEC}"/>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64098729-7C1E-8C1F-7781-81C14E79F9B2}"/>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08098145-0FBB-D8AE-25C5-55224A52344E}"/>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AB630619-1DAA-87ED-9EF0-006BF277F036}"/>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329776"/>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1016488"/>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table des matières</a:t>
            </a:r>
          </a:p>
        </p:txBody>
      </p:sp>
      <p:sp>
        <p:nvSpPr>
          <p:cNvPr id="6" name="TextBox 6"/>
          <p:cNvSpPr txBox="1"/>
          <p:nvPr/>
        </p:nvSpPr>
        <p:spPr>
          <a:xfrm>
            <a:off x="256237" y="2975173"/>
            <a:ext cx="17408606" cy="5292924"/>
          </a:xfrm>
          <a:prstGeom prst="rect">
            <a:avLst/>
          </a:prstGeom>
        </p:spPr>
        <p:txBody>
          <a:bodyPr lIns="0" tIns="0" rIns="0" bIns="0" rtlCol="0" anchor="t">
            <a:spAutoFit/>
          </a:bodyPr>
          <a:lstStyle/>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Définition de la traite des personnes</a:t>
            </a:r>
          </a:p>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La traite des personnes dans les aéroports</a:t>
            </a:r>
          </a:p>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Mythes et réalités sur la traite des personnes </a:t>
            </a:r>
          </a:p>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Indicateurs de la traite des personnes </a:t>
            </a:r>
          </a:p>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Comment réagir aux signes potentiels de traite des personnes </a:t>
            </a:r>
          </a:p>
          <a:p>
            <a:pPr marL="1079501" lvl="1" indent="-539750" algn="just">
              <a:lnSpc>
                <a:spcPts val="7000"/>
              </a:lnSpc>
              <a:buFont typeface="Arial"/>
              <a:buChar char="•"/>
            </a:pPr>
            <a:r>
              <a:rPr lang="fr-CA" sz="5000">
                <a:solidFill>
                  <a:srgbClr val="203A4F"/>
                </a:solidFill>
                <a:latin typeface="Roboto Condensed 2 Light"/>
                <a:ea typeface="Roboto Condensed 2 Light"/>
                <a:cs typeface="Roboto Condensed 2 Light"/>
                <a:sym typeface="Roboto Condensed 2 Light"/>
              </a:rPr>
              <a:t>Recommandations et possibilités</a:t>
            </a:r>
          </a:p>
        </p:txBody>
      </p:sp>
      <p:grpSp>
        <p:nvGrpSpPr>
          <p:cNvPr id="11" name="Group 6">
            <a:extLst>
              <a:ext uri="{FF2B5EF4-FFF2-40B4-BE49-F238E27FC236}">
                <a16:creationId xmlns:a16="http://schemas.microsoft.com/office/drawing/2014/main" id="{2A9BA0C8-3974-79FD-DEE9-918E7B6812E7}"/>
              </a:ext>
            </a:extLst>
          </p:cNvPr>
          <p:cNvGrpSpPr/>
          <p:nvPr/>
        </p:nvGrpSpPr>
        <p:grpSpPr>
          <a:xfrm>
            <a:off x="11238467" y="8911159"/>
            <a:ext cx="6549907" cy="2933495"/>
            <a:chOff x="0" y="-202588"/>
            <a:chExt cx="8733209" cy="3911328"/>
          </a:xfrm>
        </p:grpSpPr>
        <p:grpSp>
          <p:nvGrpSpPr>
            <p:cNvPr id="12" name="Group 7">
              <a:extLst>
                <a:ext uri="{FF2B5EF4-FFF2-40B4-BE49-F238E27FC236}">
                  <a16:creationId xmlns:a16="http://schemas.microsoft.com/office/drawing/2014/main" id="{70EA5582-3BB7-FD81-3C41-13A120D70E9F}"/>
                </a:ext>
              </a:extLst>
            </p:cNvPr>
            <p:cNvGrpSpPr/>
            <p:nvPr/>
          </p:nvGrpSpPr>
          <p:grpSpPr>
            <a:xfrm>
              <a:off x="0" y="0"/>
              <a:ext cx="1503674" cy="1631867"/>
              <a:chOff x="0" y="0"/>
              <a:chExt cx="533159" cy="578612"/>
            </a:xfrm>
          </p:grpSpPr>
          <p:sp>
            <p:nvSpPr>
              <p:cNvPr id="14" name="Freeform 8">
                <a:extLst>
                  <a:ext uri="{FF2B5EF4-FFF2-40B4-BE49-F238E27FC236}">
                    <a16:creationId xmlns:a16="http://schemas.microsoft.com/office/drawing/2014/main" id="{EB5B059E-D3CC-7DB6-9451-B2A7F88940B6}"/>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3"/>
                <a:stretch>
                  <a:fillRect r="-152" b="-320"/>
                </a:stretch>
              </a:blipFill>
            </p:spPr>
            <p:txBody>
              <a:bodyPr/>
              <a:lstStyle/>
              <a:p>
                <a:endParaRPr lang="en-US"/>
              </a:p>
            </p:txBody>
          </p:sp>
        </p:grpSp>
        <p:sp>
          <p:nvSpPr>
            <p:cNvPr id="13" name="TextBox 9">
              <a:extLst>
                <a:ext uri="{FF2B5EF4-FFF2-40B4-BE49-F238E27FC236}">
                  <a16:creationId xmlns:a16="http://schemas.microsoft.com/office/drawing/2014/main" id="{51A19F9D-9896-9FB7-68A9-C22D4837AB7B}"/>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3348149"/>
            <a:ext cx="15398628" cy="2110450"/>
          </a:xfrm>
          <a:prstGeom prst="rect">
            <a:avLst/>
          </a:prstGeom>
        </p:spPr>
        <p:txBody>
          <a:bodyPr lIns="0" tIns="0" rIns="0" bIns="0" rtlCol="0" anchor="t">
            <a:spAutoFit/>
          </a:bodyPr>
          <a:lstStyle/>
          <a:p>
            <a:pPr marL="0" lvl="0" indent="0" algn="ctr">
              <a:lnSpc>
                <a:spcPts val="8000"/>
              </a:lnSpc>
              <a:spcBef>
                <a:spcPct val="0"/>
              </a:spcBef>
            </a:pPr>
            <a:r>
              <a:rPr lang="fr-CA" sz="8000" b="1" dirty="0">
                <a:solidFill>
                  <a:srgbClr val="203A4F"/>
                </a:solidFill>
                <a:latin typeface="Bebas Neue Bold"/>
                <a:ea typeface="Bebas Neue Bold"/>
                <a:cs typeface="Bebas Neue Bold"/>
                <a:sym typeface="Bebas Neue Bold"/>
              </a:rPr>
              <a:t>comment réagir aux signes potentiels</a:t>
            </a:r>
            <a:br>
              <a:rPr lang="fr-CA" sz="8000" b="1" dirty="0">
                <a:solidFill>
                  <a:srgbClr val="203A4F"/>
                </a:solidFill>
                <a:latin typeface="Bebas Neue Bold"/>
                <a:ea typeface="Bebas Neue Bold"/>
                <a:cs typeface="Bebas Neue Bold"/>
                <a:sym typeface="Bebas Neue Bold"/>
              </a:rPr>
            </a:br>
            <a:r>
              <a:rPr lang="fr-CA" sz="8000" b="1" dirty="0">
                <a:solidFill>
                  <a:srgbClr val="203A4F"/>
                </a:solidFill>
                <a:latin typeface="Bebas Neue Bold"/>
                <a:ea typeface="Bebas Neue Bold"/>
                <a:cs typeface="Bebas Neue Bold"/>
                <a:sym typeface="Bebas Neue Bold"/>
              </a:rPr>
              <a:t>de traite des personnes</a:t>
            </a:r>
          </a:p>
        </p:txBody>
      </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grpSp>
        <p:nvGrpSpPr>
          <p:cNvPr id="13" name="Group 6">
            <a:extLst>
              <a:ext uri="{FF2B5EF4-FFF2-40B4-BE49-F238E27FC236}">
                <a16:creationId xmlns:a16="http://schemas.microsoft.com/office/drawing/2014/main" id="{C025FFE5-FD1F-A9BA-726C-E7FEFDE8F702}"/>
              </a:ext>
            </a:extLst>
          </p:cNvPr>
          <p:cNvGrpSpPr/>
          <p:nvPr/>
        </p:nvGrpSpPr>
        <p:grpSpPr>
          <a:xfrm>
            <a:off x="11238467" y="8911159"/>
            <a:ext cx="6549907" cy="2933495"/>
            <a:chOff x="0" y="-202588"/>
            <a:chExt cx="8733209" cy="3911328"/>
          </a:xfrm>
        </p:grpSpPr>
        <p:grpSp>
          <p:nvGrpSpPr>
            <p:cNvPr id="14" name="Group 7">
              <a:extLst>
                <a:ext uri="{FF2B5EF4-FFF2-40B4-BE49-F238E27FC236}">
                  <a16:creationId xmlns:a16="http://schemas.microsoft.com/office/drawing/2014/main" id="{1CBBF9F7-0411-1974-7336-B9CC0F78AC7E}"/>
                </a:ext>
              </a:extLst>
            </p:cNvPr>
            <p:cNvGrpSpPr/>
            <p:nvPr/>
          </p:nvGrpSpPr>
          <p:grpSpPr>
            <a:xfrm>
              <a:off x="0" y="0"/>
              <a:ext cx="1503674" cy="1631867"/>
              <a:chOff x="0" y="0"/>
              <a:chExt cx="533159" cy="578612"/>
            </a:xfrm>
          </p:grpSpPr>
          <p:sp>
            <p:nvSpPr>
              <p:cNvPr id="16" name="Freeform 8">
                <a:extLst>
                  <a:ext uri="{FF2B5EF4-FFF2-40B4-BE49-F238E27FC236}">
                    <a16:creationId xmlns:a16="http://schemas.microsoft.com/office/drawing/2014/main" id="{535A2352-A2FC-7AD7-2E7A-9EFB5954F464}"/>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5" name="TextBox 9">
              <a:extLst>
                <a:ext uri="{FF2B5EF4-FFF2-40B4-BE49-F238E27FC236}">
                  <a16:creationId xmlns:a16="http://schemas.microsoft.com/office/drawing/2014/main" id="{3EDB3D64-E61E-E220-0763-2AF67DFE7076}"/>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7306368" cy="833562"/>
          </a:xfrm>
          <a:prstGeom prst="rect">
            <a:avLst/>
          </a:prstGeom>
        </p:spPr>
        <p:txBody>
          <a:bodyPr wrap="square" lIns="0" tIns="0" rIns="0" bIns="0" rtlCol="0" anchor="t">
            <a:spAutoFit/>
          </a:bodyPr>
          <a:lstStyle/>
          <a:p>
            <a:pPr marL="0" lvl="0" indent="0" algn="l">
              <a:lnSpc>
                <a:spcPts val="6500"/>
              </a:lnSpc>
              <a:spcBef>
                <a:spcPct val="0"/>
              </a:spcBef>
            </a:pPr>
            <a:r>
              <a:rPr lang="fr-CA" sz="6200" b="1" dirty="0">
                <a:solidFill>
                  <a:srgbClr val="203A4F"/>
                </a:solidFill>
                <a:latin typeface="Bebas Neue Bold"/>
                <a:ea typeface="Bebas Neue Bold"/>
                <a:cs typeface="Bebas Neue Bold"/>
                <a:sym typeface="Bebas Neue Bold"/>
              </a:rPr>
              <a:t>comment réagir aux signes potentiels de traite des personnes</a:t>
            </a:r>
          </a:p>
        </p:txBody>
      </p:sp>
      <p:sp>
        <p:nvSpPr>
          <p:cNvPr id="6" name="TextBox 6"/>
          <p:cNvSpPr txBox="1"/>
          <p:nvPr/>
        </p:nvSpPr>
        <p:spPr>
          <a:xfrm>
            <a:off x="524432" y="2801459"/>
            <a:ext cx="16424682" cy="6739024"/>
          </a:xfrm>
          <a:prstGeom prst="rect">
            <a:avLst/>
          </a:prstGeom>
        </p:spPr>
        <p:txBody>
          <a:bodyPr lIns="0" tIns="0" rIns="0" bIns="0" rtlCol="0" anchor="t">
            <a:spAutoFit/>
          </a:bodyPr>
          <a:lstStyle/>
          <a:p>
            <a:pPr algn="just">
              <a:lnSpc>
                <a:spcPts val="5250"/>
              </a:lnSpc>
            </a:pPr>
            <a:r>
              <a:rPr lang="fr-CA" sz="3500" dirty="0">
                <a:solidFill>
                  <a:srgbClr val="203A4F"/>
                </a:solidFill>
                <a:latin typeface="Roboto Condensed 2 Light"/>
                <a:ea typeface="Roboto Condensed 2 Light"/>
                <a:cs typeface="Roboto Condensed 2 Light"/>
                <a:sym typeface="Roboto Condensed 2 Light"/>
              </a:rPr>
              <a:t>Si vous remarquez des indicateurs de traite des personnes et que la victime potentielle est seule ou peut être séparée en toute sécurité d’un contrôleur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algn="ctr">
              <a:lnSpc>
                <a:spcPts val="5250"/>
              </a:lnSpc>
            </a:pPr>
            <a:r>
              <a:rPr lang="fr-CA" sz="3500" dirty="0">
                <a:solidFill>
                  <a:srgbClr val="203A4F"/>
                </a:solidFill>
                <a:latin typeface="Roboto Condensed 2 Light"/>
                <a:ea typeface="Roboto Condensed 2 Light"/>
                <a:cs typeface="Roboto Condensed 2 Light"/>
                <a:sym typeface="Roboto Condensed 2 Light"/>
              </a:rPr>
              <a:t> Demandez calmement et doucement, </a:t>
            </a:r>
            <a:r>
              <a:rPr lang="fr-CA" sz="3500" dirty="0">
                <a:solidFill>
                  <a:srgbClr val="B85B23"/>
                </a:solidFill>
                <a:latin typeface="Roboto Condensed 2 Light"/>
                <a:ea typeface="Roboto Condensed 2 Light"/>
                <a:cs typeface="Roboto Condensed 2 Light"/>
                <a:sym typeface="Roboto Condensed 2 Light"/>
              </a:rPr>
              <a:t>« Est-ce que ça va? »  </a:t>
            </a:r>
          </a:p>
          <a:p>
            <a:pPr algn="ctr">
              <a:lnSpc>
                <a:spcPts val="5250"/>
              </a:lnSpc>
            </a:pPr>
            <a:r>
              <a:rPr lang="fr-CA" sz="3500" dirty="0">
                <a:solidFill>
                  <a:srgbClr val="203A4F"/>
                </a:solidFill>
                <a:latin typeface="Roboto Condensed 2 Light"/>
                <a:ea typeface="Roboto Condensed 2 Light"/>
                <a:cs typeface="Roboto Condensed 2 Light"/>
                <a:sym typeface="Roboto Condensed 2 Light"/>
              </a:rPr>
              <a:t>Vous pouvez aussi demander : </a:t>
            </a:r>
            <a:r>
              <a:rPr lang="fr-CA" sz="3500" dirty="0">
                <a:solidFill>
                  <a:srgbClr val="B85B23"/>
                </a:solidFill>
                <a:latin typeface="Roboto Condensed 2 Light"/>
                <a:ea typeface="Roboto Condensed 2 Light"/>
                <a:cs typeface="Roboto Condensed 2 Light"/>
                <a:sym typeface="Roboto Condensed 2 Light"/>
              </a:rPr>
              <a:t>« J’appelle la police? »  </a:t>
            </a:r>
          </a:p>
          <a:p>
            <a:pPr algn="ctr">
              <a:lnSpc>
                <a:spcPts val="5250"/>
              </a:lnSpc>
            </a:pPr>
            <a:endParaRPr lang="en-US" sz="3500" dirty="0">
              <a:solidFill>
                <a:srgbClr val="B85B23"/>
              </a:solidFill>
              <a:latin typeface="Roboto Condensed 2 Light"/>
              <a:ea typeface="Roboto Condensed 2 Light"/>
              <a:cs typeface="Roboto Condensed 2 Light"/>
              <a:sym typeface="Roboto Condensed 2 Light"/>
            </a:endParaRPr>
          </a:p>
          <a:p>
            <a:pPr algn="l">
              <a:lnSpc>
                <a:spcPts val="5250"/>
              </a:lnSpc>
            </a:pPr>
            <a:r>
              <a:rPr lang="fr-CA" sz="3500" dirty="0">
                <a:solidFill>
                  <a:srgbClr val="203A4F"/>
                </a:solidFill>
                <a:latin typeface="Roboto Condensed 2 Light"/>
                <a:ea typeface="Roboto Condensed 2 Light"/>
                <a:cs typeface="Roboto Condensed 2 Light"/>
                <a:sym typeface="Roboto Condensed 2 Light"/>
              </a:rPr>
              <a:t>Si une victime potentielle souhaite que vous appeliez les autorités locales, composez le 911. </a:t>
            </a:r>
            <a:br>
              <a:rPr lang="fr-CA" sz="3500" dirty="0">
                <a:solidFill>
                  <a:srgbClr val="203A4F"/>
                </a:solidFill>
                <a:latin typeface="Roboto Condensed 2 Light"/>
                <a:ea typeface="Roboto Condensed 2 Light"/>
                <a:cs typeface="Roboto Condensed 2 Light"/>
                <a:sym typeface="Roboto Condensed 2 Light"/>
              </a:rPr>
            </a:br>
            <a:r>
              <a:rPr lang="fr-CA" sz="3500" dirty="0">
                <a:solidFill>
                  <a:srgbClr val="203A4F"/>
                </a:solidFill>
                <a:latin typeface="Roboto Condensed 2 Light"/>
                <a:ea typeface="Roboto Condensed 2 Light"/>
                <a:cs typeface="Roboto Condensed 2 Light"/>
                <a:sym typeface="Roboto Condensed 2 Light"/>
              </a:rPr>
              <a:t>Si une victime ne souhaite pas que vous appeliez les autorités locales, donnez-lui le numéro de la ligne d’assistance téléphonique nationale contre la traite des personnes du pays dans lequel vous vous trouvez.</a:t>
            </a:r>
          </a:p>
        </p:txBody>
      </p:sp>
      <p:grpSp>
        <p:nvGrpSpPr>
          <p:cNvPr id="11" name="Group 6">
            <a:extLst>
              <a:ext uri="{FF2B5EF4-FFF2-40B4-BE49-F238E27FC236}">
                <a16:creationId xmlns:a16="http://schemas.microsoft.com/office/drawing/2014/main" id="{B4196C81-CED9-26D3-CBBB-66886E5E88CE}"/>
              </a:ext>
            </a:extLst>
          </p:cNvPr>
          <p:cNvGrpSpPr/>
          <p:nvPr/>
        </p:nvGrpSpPr>
        <p:grpSpPr>
          <a:xfrm>
            <a:off x="11238467" y="8911159"/>
            <a:ext cx="6549907" cy="2933495"/>
            <a:chOff x="0" y="-202588"/>
            <a:chExt cx="8733209" cy="3911328"/>
          </a:xfrm>
        </p:grpSpPr>
        <p:grpSp>
          <p:nvGrpSpPr>
            <p:cNvPr id="12" name="Group 7">
              <a:extLst>
                <a:ext uri="{FF2B5EF4-FFF2-40B4-BE49-F238E27FC236}">
                  <a16:creationId xmlns:a16="http://schemas.microsoft.com/office/drawing/2014/main" id="{E5A83A28-D7BA-F15F-15EF-9C108D2DE5D0}"/>
                </a:ext>
              </a:extLst>
            </p:cNvPr>
            <p:cNvGrpSpPr/>
            <p:nvPr/>
          </p:nvGrpSpPr>
          <p:grpSpPr>
            <a:xfrm>
              <a:off x="0" y="0"/>
              <a:ext cx="1503674" cy="1631867"/>
              <a:chOff x="0" y="0"/>
              <a:chExt cx="533159" cy="578612"/>
            </a:xfrm>
          </p:grpSpPr>
          <p:sp>
            <p:nvSpPr>
              <p:cNvPr id="14" name="Freeform 8">
                <a:extLst>
                  <a:ext uri="{FF2B5EF4-FFF2-40B4-BE49-F238E27FC236}">
                    <a16:creationId xmlns:a16="http://schemas.microsoft.com/office/drawing/2014/main" id="{F7D2D0A0-A64A-ED04-2F48-8E635BC1C073}"/>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3" name="TextBox 9">
              <a:extLst>
                <a:ext uri="{FF2B5EF4-FFF2-40B4-BE49-F238E27FC236}">
                  <a16:creationId xmlns:a16="http://schemas.microsoft.com/office/drawing/2014/main" id="{59D92111-C7A3-AE2C-2535-730794DA7398}"/>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6544368" cy="833562"/>
          </a:xfrm>
          <a:prstGeom prst="rect">
            <a:avLst/>
          </a:prstGeom>
        </p:spPr>
        <p:txBody>
          <a:bodyPr wrap="square" lIns="0" tIns="0" rIns="0" bIns="0" rtlCol="0" anchor="t">
            <a:spAutoFit/>
          </a:bodyPr>
          <a:lstStyle/>
          <a:p>
            <a:pPr marL="0" lvl="0" indent="0" algn="l">
              <a:lnSpc>
                <a:spcPts val="6500"/>
              </a:lnSpc>
              <a:spcBef>
                <a:spcPct val="0"/>
              </a:spcBef>
            </a:pPr>
            <a:r>
              <a:rPr lang="fr-CA" sz="6200" b="1" dirty="0">
                <a:solidFill>
                  <a:srgbClr val="203A4F"/>
                </a:solidFill>
                <a:latin typeface="Bebas Neue Bold"/>
                <a:ea typeface="Bebas Neue Bold"/>
                <a:cs typeface="Bebas Neue Bold"/>
                <a:sym typeface="Bebas Neue Bold"/>
              </a:rPr>
              <a:t>comment réagir aux signes potentiels de traite des personnes</a:t>
            </a:r>
          </a:p>
        </p:txBody>
      </p:sp>
      <p:sp>
        <p:nvSpPr>
          <p:cNvPr id="6" name="TextBox 6"/>
          <p:cNvSpPr txBox="1"/>
          <p:nvPr/>
        </p:nvSpPr>
        <p:spPr>
          <a:xfrm>
            <a:off x="524432" y="4065379"/>
            <a:ext cx="15629968" cy="6056145"/>
          </a:xfrm>
          <a:prstGeom prst="rect">
            <a:avLst/>
          </a:prstGeom>
        </p:spPr>
        <p:txBody>
          <a:bodyPr wrap="square" lIns="0" tIns="0" rIns="0" bIns="0" rtlCol="0" anchor="t">
            <a:spAutoFit/>
          </a:bodyPr>
          <a:lstStyle/>
          <a:p>
            <a:pPr marL="755651" lvl="1" indent="-377825" algn="just">
              <a:lnSpc>
                <a:spcPts val="5250"/>
              </a:lnSpc>
              <a:buFont typeface="Arial"/>
              <a:buChar char="•"/>
            </a:pPr>
            <a:r>
              <a:rPr lang="fr-CA" sz="3400" dirty="0">
                <a:solidFill>
                  <a:srgbClr val="203A4F"/>
                </a:solidFill>
                <a:latin typeface="Roboto Condensed 2 Light"/>
                <a:ea typeface="Roboto Condensed 2 Light"/>
                <a:cs typeface="Roboto Condensed 2 Light"/>
                <a:sym typeface="Roboto Condensed 2 Light"/>
              </a:rPr>
              <a:t>Ligne d’assistance téléphonique nationale du Canada contre la traite des personnes :</a:t>
            </a:r>
            <a:br>
              <a:rPr lang="fr-CA" sz="3400" dirty="0">
                <a:solidFill>
                  <a:srgbClr val="203A4F"/>
                </a:solidFill>
                <a:latin typeface="Roboto Condensed 2 Light"/>
                <a:ea typeface="Roboto Condensed 2 Light"/>
                <a:cs typeface="Roboto Condensed 2 Light"/>
                <a:sym typeface="Roboto Condensed 2 Light"/>
              </a:rPr>
            </a:br>
            <a:r>
              <a:rPr lang="fr-CA" sz="3400" dirty="0">
                <a:solidFill>
                  <a:srgbClr val="B85B23"/>
                </a:solidFill>
                <a:latin typeface="Roboto Condensed 2 Light"/>
                <a:ea typeface="Roboto Condensed 2 Light"/>
                <a:cs typeface="Roboto Condensed 2 Light"/>
                <a:sym typeface="Roboto Condensed 2 Light"/>
              </a:rPr>
              <a:t>1-833-900-1010</a:t>
            </a:r>
            <a:r>
              <a:rPr lang="fr-CA" sz="3400" dirty="0">
                <a:solidFill>
                  <a:srgbClr val="203A4F"/>
                </a:solidFill>
                <a:latin typeface="Roboto Condensed 2 Light"/>
                <a:ea typeface="Roboto Condensed 2 Light"/>
                <a:cs typeface="Roboto Condensed 2 Light"/>
                <a:sym typeface="Roboto Condensed 2 Light"/>
              </a:rPr>
              <a:t> </a:t>
            </a:r>
          </a:p>
          <a:p>
            <a:pPr marL="755651" lvl="1" indent="-377825" algn="just">
              <a:lnSpc>
                <a:spcPts val="5250"/>
              </a:lnSpc>
              <a:buFont typeface="Arial"/>
              <a:buChar char="•"/>
            </a:pPr>
            <a:endParaRPr lang="fr-CA" sz="34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fr-CA" sz="3400" dirty="0">
                <a:solidFill>
                  <a:srgbClr val="203A4F"/>
                </a:solidFill>
                <a:latin typeface="Roboto Condensed 2 Light"/>
                <a:ea typeface="Roboto Condensed 2 Light"/>
                <a:cs typeface="Roboto Condensed 2 Light"/>
                <a:sym typeface="Roboto Condensed 2 Light"/>
              </a:rPr>
              <a:t>Ligne d’assistance téléphonique nationale des États-Unis contre la traite des personnes :</a:t>
            </a:r>
            <a:br>
              <a:rPr lang="fr-CA" sz="3400" dirty="0">
                <a:solidFill>
                  <a:srgbClr val="203A4F"/>
                </a:solidFill>
                <a:latin typeface="Roboto Condensed 2 Light"/>
                <a:ea typeface="Roboto Condensed 2 Light"/>
                <a:cs typeface="Roboto Condensed 2 Light"/>
                <a:sym typeface="Roboto Condensed 2 Light"/>
              </a:rPr>
            </a:br>
            <a:r>
              <a:rPr lang="fr-CA" sz="3400" dirty="0">
                <a:solidFill>
                  <a:srgbClr val="B85B23"/>
                </a:solidFill>
                <a:latin typeface="Roboto Condensed 2 Light"/>
                <a:ea typeface="Roboto Condensed 2 Light"/>
                <a:cs typeface="Roboto Condensed 2 Light"/>
                <a:sym typeface="Roboto Condensed 2 Light"/>
              </a:rPr>
              <a:t>1-888-373-7888 </a:t>
            </a:r>
            <a:endParaRPr lang="fr-CA" sz="3400" dirty="0">
              <a:solidFill>
                <a:srgbClr val="203A4F"/>
              </a:solidFill>
              <a:latin typeface="Roboto Condensed 2 Light"/>
              <a:ea typeface="Roboto Condensed 2 Light"/>
              <a:cs typeface="Roboto Condensed 2 Light"/>
              <a:sym typeface="Roboto Condensed 2 Light"/>
            </a:endParaRPr>
          </a:p>
          <a:p>
            <a:pPr algn="just">
              <a:lnSpc>
                <a:spcPts val="5250"/>
              </a:lnSpc>
            </a:pPr>
            <a:endParaRPr lang="en-US" sz="34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fr-CA" sz="3400" dirty="0">
                <a:solidFill>
                  <a:srgbClr val="203A4F"/>
                </a:solidFill>
                <a:latin typeface="Roboto Condensed 2 Light"/>
                <a:ea typeface="Roboto Condensed 2 Light"/>
                <a:cs typeface="Roboto Condensed 2 Light"/>
                <a:sym typeface="Roboto Condensed 2 Light"/>
              </a:rPr>
              <a:t>Ligne d’assistance téléphonique nationale du Mexique contre la traite des personnes : </a:t>
            </a:r>
            <a:r>
              <a:rPr lang="fr-CA" sz="3400" dirty="0">
                <a:solidFill>
                  <a:srgbClr val="B85B23"/>
                </a:solidFill>
                <a:latin typeface="Roboto Condensed 2 Light"/>
                <a:ea typeface="Roboto Condensed 2 Light"/>
                <a:cs typeface="Roboto Condensed 2 Light"/>
                <a:sym typeface="Roboto Condensed 2 Light"/>
              </a:rPr>
              <a:t>800 55 33-000 </a:t>
            </a:r>
          </a:p>
          <a:p>
            <a:pPr algn="just">
              <a:lnSpc>
                <a:spcPts val="5250"/>
              </a:lnSpc>
            </a:pPr>
            <a:endParaRPr lang="en-US" sz="3400" dirty="0">
              <a:solidFill>
                <a:srgbClr val="B85B23"/>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18594"/>
            <a:ext cx="16010968" cy="1205458"/>
          </a:xfrm>
          <a:prstGeom prst="rect">
            <a:avLst/>
          </a:prstGeom>
        </p:spPr>
        <p:txBody>
          <a:bodyPr wrap="square" lIns="0" tIns="0" rIns="0" bIns="0" rtlCol="0" anchor="t">
            <a:spAutoFit/>
          </a:bodyPr>
          <a:lstStyle/>
          <a:p>
            <a:pPr algn="just">
              <a:lnSpc>
                <a:spcPts val="4800"/>
              </a:lnSpc>
            </a:pPr>
            <a:r>
              <a:rPr lang="fr-CA" sz="3999" b="1" dirty="0">
                <a:solidFill>
                  <a:srgbClr val="203A4F"/>
                </a:solidFill>
                <a:latin typeface="Roboto Condensed 1 Bold"/>
                <a:ea typeface="Roboto Condensed 1 Bold"/>
                <a:cs typeface="Roboto Condensed 1 Bold"/>
                <a:sym typeface="Roboto Condensed 1 Bold"/>
              </a:rPr>
              <a:t>Numéros de la ligne d’assistance téléphonique nationale contre la traite</a:t>
            </a:r>
            <a:br>
              <a:rPr lang="fr-CA" sz="3999" b="1" dirty="0">
                <a:solidFill>
                  <a:srgbClr val="203A4F"/>
                </a:solidFill>
                <a:latin typeface="Roboto Condensed 1 Bold"/>
                <a:ea typeface="Roboto Condensed 1 Bold"/>
                <a:cs typeface="Roboto Condensed 1 Bold"/>
                <a:sym typeface="Roboto Condensed 1 Bold"/>
              </a:rPr>
            </a:br>
            <a:r>
              <a:rPr lang="fr-CA" sz="3999" b="1" dirty="0">
                <a:solidFill>
                  <a:srgbClr val="203A4F"/>
                </a:solidFill>
                <a:latin typeface="Roboto Condensed 1 Bold"/>
                <a:ea typeface="Roboto Condensed 1 Bold"/>
                <a:cs typeface="Roboto Condensed 1 Bold"/>
                <a:sym typeface="Roboto Condensed 1 Bold"/>
              </a:rPr>
              <a:t>des personnes</a:t>
            </a:r>
          </a:p>
        </p:txBody>
      </p:sp>
      <p:grpSp>
        <p:nvGrpSpPr>
          <p:cNvPr id="12" name="Group 6">
            <a:extLst>
              <a:ext uri="{FF2B5EF4-FFF2-40B4-BE49-F238E27FC236}">
                <a16:creationId xmlns:a16="http://schemas.microsoft.com/office/drawing/2014/main" id="{2A497A9A-34E7-C627-7C17-F34AB53FAEAA}"/>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1E1F5977-DDF8-0A08-DEB5-46423FF5A0CA}"/>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23479B1D-26FD-5A46-95CB-B70CE291B84A}"/>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500433D3-4CFB-64E6-F74D-68236D4F5116}"/>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fr-CA" sz="8000" b="1">
                <a:solidFill>
                  <a:srgbClr val="203A4F"/>
                </a:solidFill>
                <a:latin typeface="Bebas Neue Bold"/>
                <a:ea typeface="Bebas Neue Bold"/>
                <a:cs typeface="Bebas Neue Bold"/>
                <a:sym typeface="Bebas Neue Bold"/>
              </a:rPr>
              <a:t>Recommandations et possibilités </a:t>
            </a:r>
          </a:p>
        </p:txBody>
      </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grpSp>
        <p:nvGrpSpPr>
          <p:cNvPr id="13" name="Group 6">
            <a:extLst>
              <a:ext uri="{FF2B5EF4-FFF2-40B4-BE49-F238E27FC236}">
                <a16:creationId xmlns:a16="http://schemas.microsoft.com/office/drawing/2014/main" id="{8D4BCD46-767D-A47C-364D-083946EC6B71}"/>
              </a:ext>
            </a:extLst>
          </p:cNvPr>
          <p:cNvGrpSpPr/>
          <p:nvPr/>
        </p:nvGrpSpPr>
        <p:grpSpPr>
          <a:xfrm>
            <a:off x="11238467" y="8911159"/>
            <a:ext cx="6549907" cy="2933495"/>
            <a:chOff x="0" y="-202588"/>
            <a:chExt cx="8733209" cy="3911328"/>
          </a:xfrm>
        </p:grpSpPr>
        <p:grpSp>
          <p:nvGrpSpPr>
            <p:cNvPr id="14" name="Group 7">
              <a:extLst>
                <a:ext uri="{FF2B5EF4-FFF2-40B4-BE49-F238E27FC236}">
                  <a16:creationId xmlns:a16="http://schemas.microsoft.com/office/drawing/2014/main" id="{58971001-056E-661E-7930-6F0C55C05CC5}"/>
                </a:ext>
              </a:extLst>
            </p:cNvPr>
            <p:cNvGrpSpPr/>
            <p:nvPr/>
          </p:nvGrpSpPr>
          <p:grpSpPr>
            <a:xfrm>
              <a:off x="0" y="0"/>
              <a:ext cx="1503674" cy="1631867"/>
              <a:chOff x="0" y="0"/>
              <a:chExt cx="533159" cy="578612"/>
            </a:xfrm>
          </p:grpSpPr>
          <p:sp>
            <p:nvSpPr>
              <p:cNvPr id="16" name="Freeform 8">
                <a:extLst>
                  <a:ext uri="{FF2B5EF4-FFF2-40B4-BE49-F238E27FC236}">
                    <a16:creationId xmlns:a16="http://schemas.microsoft.com/office/drawing/2014/main" id="{97D05B4F-0570-E95A-9616-9F9021CDA6CA}"/>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5" name="TextBox 9">
              <a:extLst>
                <a:ext uri="{FF2B5EF4-FFF2-40B4-BE49-F238E27FC236}">
                  <a16:creationId xmlns:a16="http://schemas.microsoft.com/office/drawing/2014/main" id="{E3EE94C2-1F74-6018-06F5-8BB4D857440B}"/>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recommandations et possibilités</a:t>
            </a:r>
          </a:p>
        </p:txBody>
      </p:sp>
      <p:sp>
        <p:nvSpPr>
          <p:cNvPr id="6" name="TextBox 6"/>
          <p:cNvSpPr txBox="1"/>
          <p:nvPr/>
        </p:nvSpPr>
        <p:spPr>
          <a:xfrm>
            <a:off x="524432" y="3390900"/>
            <a:ext cx="16424682" cy="1795363"/>
          </a:xfrm>
          <a:prstGeom prst="rect">
            <a:avLst/>
          </a:prstGeom>
        </p:spPr>
        <p:txBody>
          <a:bodyPr lIns="0" tIns="0" rIns="0" bIns="0" rtlCol="0" anchor="t">
            <a:spAutoFit/>
          </a:bodyPr>
          <a:lstStyle/>
          <a:p>
            <a:pPr marL="755651" lvl="1" indent="-377825" algn="just">
              <a:lnSpc>
                <a:spcPts val="48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Ce PowerPoint est une version condensée des informations contenues dans le document PDF intitulé Formation pour les employés d’aéroport. Pour obtenir plus d’informations, consultez le PDF complet.</a:t>
            </a:r>
          </a:p>
        </p:txBody>
      </p:sp>
      <p:sp>
        <p:nvSpPr>
          <p:cNvPr id="7" name="TextBox 7"/>
          <p:cNvSpPr txBox="1"/>
          <p:nvPr/>
        </p:nvSpPr>
        <p:spPr>
          <a:xfrm>
            <a:off x="524432" y="2628900"/>
            <a:ext cx="13554263" cy="679384"/>
          </a:xfrm>
          <a:prstGeom prst="rect">
            <a:avLst/>
          </a:prstGeom>
        </p:spPr>
        <p:txBody>
          <a:bodyPr lIns="0" tIns="0" rIns="0" bIns="0" rtlCol="0" anchor="t">
            <a:spAutoFit/>
          </a:bodyPr>
          <a:lstStyle/>
          <a:p>
            <a:pPr algn="just">
              <a:lnSpc>
                <a:spcPts val="5599"/>
              </a:lnSpc>
            </a:pPr>
            <a:r>
              <a:rPr lang="fr-CA" sz="3999" b="1" dirty="0">
                <a:solidFill>
                  <a:srgbClr val="203A4F"/>
                </a:solidFill>
                <a:latin typeface="Roboto Condensed 1 Bold"/>
                <a:ea typeface="Roboto Condensed 1 Bold"/>
                <a:cs typeface="Roboto Condensed 1 Bold"/>
                <a:sym typeface="Roboto Condensed 1 Bold"/>
              </a:rPr>
              <a:t>Document PDF de formation pour les employés d’aéroport</a:t>
            </a:r>
          </a:p>
        </p:txBody>
      </p:sp>
      <p:sp>
        <p:nvSpPr>
          <p:cNvPr id="12" name="TextBox 12"/>
          <p:cNvSpPr txBox="1"/>
          <p:nvPr/>
        </p:nvSpPr>
        <p:spPr>
          <a:xfrm>
            <a:off x="397930" y="6112105"/>
            <a:ext cx="16424682" cy="3026470"/>
          </a:xfrm>
          <a:prstGeom prst="rect">
            <a:avLst/>
          </a:prstGeom>
        </p:spPr>
        <p:txBody>
          <a:bodyPr lIns="0" tIns="0" rIns="0" bIns="0" rtlCol="0" anchor="t">
            <a:spAutoFit/>
          </a:bodyPr>
          <a:lstStyle/>
          <a:p>
            <a:pPr marL="755651" lvl="1" indent="-377825" algn="just">
              <a:lnSpc>
                <a:spcPts val="4800"/>
              </a:lnSpc>
              <a:buFont typeface="Arial"/>
              <a:buChar char="•"/>
            </a:pPr>
            <a:r>
              <a:rPr lang="fr-CA" sz="3200" dirty="0">
                <a:solidFill>
                  <a:srgbClr val="203A4F"/>
                </a:solidFill>
                <a:latin typeface="Roboto Condensed 2 Light"/>
                <a:ea typeface="Roboto Condensed 2 Light"/>
                <a:cs typeface="Roboto Condensed 2 Light"/>
                <a:sym typeface="Roboto Condensed 2 Light"/>
              </a:rPr>
              <a:t>Businesses </a:t>
            </a:r>
            <a:r>
              <a:rPr lang="fr-CA" sz="3200" dirty="0" err="1">
                <a:solidFill>
                  <a:srgbClr val="203A4F"/>
                </a:solidFill>
                <a:latin typeface="Roboto Condensed 2 Light"/>
                <a:ea typeface="Roboto Condensed 2 Light"/>
                <a:cs typeface="Roboto Condensed 2 Light"/>
                <a:sym typeface="Roboto Condensed 2 Light"/>
              </a:rPr>
              <a:t>Ending</a:t>
            </a:r>
            <a:r>
              <a:rPr lang="fr-CA" sz="3200" dirty="0">
                <a:solidFill>
                  <a:srgbClr val="203A4F"/>
                </a:solidFill>
                <a:latin typeface="Roboto Condensed 2 Light"/>
                <a:ea typeface="Roboto Condensed 2 Light"/>
                <a:cs typeface="Roboto Condensed 2 Light"/>
                <a:sym typeface="Roboto Condensed 2 Light"/>
              </a:rPr>
              <a:t> </a:t>
            </a:r>
            <a:r>
              <a:rPr lang="fr-CA" sz="3200" dirty="0" err="1">
                <a:solidFill>
                  <a:srgbClr val="203A4F"/>
                </a:solidFill>
                <a:latin typeface="Roboto Condensed 2 Light"/>
                <a:ea typeface="Roboto Condensed 2 Light"/>
                <a:cs typeface="Roboto Condensed 2 Light"/>
                <a:sym typeface="Roboto Condensed 2 Light"/>
              </a:rPr>
              <a:t>Slavery</a:t>
            </a:r>
            <a:r>
              <a:rPr lang="fr-CA" sz="3200" dirty="0">
                <a:solidFill>
                  <a:srgbClr val="203A4F"/>
                </a:solidFill>
                <a:latin typeface="Roboto Condensed 2 Light"/>
                <a:ea typeface="Roboto Condensed 2 Light"/>
                <a:cs typeface="Roboto Condensed 2 Light"/>
                <a:sym typeface="Roboto Condensed 2 Light"/>
              </a:rPr>
              <a:t> and </a:t>
            </a:r>
            <a:r>
              <a:rPr lang="fr-CA" sz="3200" dirty="0" err="1">
                <a:solidFill>
                  <a:srgbClr val="203A4F"/>
                </a:solidFill>
                <a:latin typeface="Roboto Condensed 2 Light"/>
                <a:ea typeface="Roboto Condensed 2 Light"/>
                <a:cs typeface="Roboto Condensed 2 Light"/>
                <a:sym typeface="Roboto Condensed 2 Light"/>
              </a:rPr>
              <a:t>Trafficking</a:t>
            </a:r>
            <a:r>
              <a:rPr lang="fr-CA" sz="3200" dirty="0">
                <a:solidFill>
                  <a:srgbClr val="203A4F"/>
                </a:solidFill>
                <a:latin typeface="Roboto Condensed 2 Light"/>
                <a:ea typeface="Roboto Condensed 2 Light"/>
                <a:cs typeface="Roboto Condensed 2 Light"/>
                <a:sym typeface="Roboto Condensed 2 Light"/>
              </a:rPr>
              <a:t> (BEST) propose </a:t>
            </a:r>
            <a:r>
              <a:rPr lang="fr-CA" sz="3200" u="sng" dirty="0" err="1">
                <a:solidFill>
                  <a:srgbClr val="203A4F"/>
                </a:solidFill>
                <a:latin typeface="Roboto Condensed 2 Light"/>
                <a:ea typeface="Roboto Condensed 2 Light"/>
                <a:cs typeface="Roboto Condensed 2 Light"/>
                <a:sym typeface="Roboto Condensed 2 Light"/>
                <a:hlinkClick r:id="rId2" tooltip="https://www.bestalliance.org/aviation"/>
              </a:rPr>
              <a:t>Flights</a:t>
            </a:r>
            <a:r>
              <a:rPr lang="fr-CA" sz="3200" u="sng" dirty="0">
                <a:solidFill>
                  <a:srgbClr val="203A4F"/>
                </a:solidFill>
                <a:latin typeface="Roboto Condensed 2 Light"/>
                <a:ea typeface="Roboto Condensed 2 Light"/>
                <a:cs typeface="Roboto Condensed 2 Light"/>
                <a:sym typeface="Roboto Condensed 2 Light"/>
                <a:hlinkClick r:id="rId2" tooltip="https://www.bestalliance.org/aviation"/>
              </a:rPr>
              <a:t> to Freedom</a:t>
            </a:r>
            <a:r>
              <a:rPr lang="fr-CA" sz="3200" dirty="0">
                <a:solidFill>
                  <a:srgbClr val="203A4F"/>
                </a:solidFill>
                <a:latin typeface="Roboto Condensed 2 Light"/>
                <a:ea typeface="Roboto Condensed 2 Light"/>
                <a:cs typeface="Roboto Condensed 2 Light"/>
                <a:sym typeface="Roboto Condensed 2 Light"/>
              </a:rPr>
              <a:t>, un cours GRATUIT de 30 minutes en ligne pour les particuliers. </a:t>
            </a:r>
            <a:r>
              <a:rPr lang="fr-CA" sz="3200" dirty="0" err="1">
                <a:solidFill>
                  <a:srgbClr val="203A4F"/>
                </a:solidFill>
                <a:latin typeface="Roboto Condensed 2 Light"/>
                <a:ea typeface="Roboto Condensed 2 Light"/>
                <a:cs typeface="Roboto Condensed 2 Light"/>
                <a:sym typeface="Roboto Condensed 2 Light"/>
              </a:rPr>
              <a:t>Flights</a:t>
            </a:r>
            <a:r>
              <a:rPr lang="fr-CA" sz="3200" dirty="0">
                <a:solidFill>
                  <a:srgbClr val="203A4F"/>
                </a:solidFill>
                <a:latin typeface="Roboto Condensed 2 Light"/>
                <a:ea typeface="Roboto Condensed 2 Light"/>
                <a:cs typeface="Roboto Condensed 2 Light"/>
                <a:sym typeface="Roboto Condensed 2 Light"/>
              </a:rPr>
              <a:t> to Freedom permet à tout employé d’aéroport d’approfondir sa compréhension de la traite des personnes et d’apprendre directement des personnes ayant vécu ce phénomène ainsi que des travailleurs d’aéroport, ce qui rend la formation pratique, pertinente, engageante et mémorable.  </a:t>
            </a:r>
          </a:p>
        </p:txBody>
      </p:sp>
      <p:sp>
        <p:nvSpPr>
          <p:cNvPr id="13" name="TextBox 13"/>
          <p:cNvSpPr txBox="1"/>
          <p:nvPr/>
        </p:nvSpPr>
        <p:spPr>
          <a:xfrm>
            <a:off x="524432" y="5378516"/>
            <a:ext cx="13554263" cy="679384"/>
          </a:xfrm>
          <a:prstGeom prst="rect">
            <a:avLst/>
          </a:prstGeom>
        </p:spPr>
        <p:txBody>
          <a:bodyPr lIns="0" tIns="0" rIns="0" bIns="0" rtlCol="0" anchor="t">
            <a:spAutoFit/>
          </a:bodyPr>
          <a:lstStyle/>
          <a:p>
            <a:pPr algn="just">
              <a:lnSpc>
                <a:spcPts val="5599"/>
              </a:lnSpc>
            </a:pPr>
            <a:r>
              <a:rPr lang="fr-CA" sz="3999" b="1" dirty="0">
                <a:solidFill>
                  <a:srgbClr val="203A4F"/>
                </a:solidFill>
                <a:latin typeface="Roboto Condensed 1 Bold"/>
                <a:ea typeface="Roboto Condensed 1 Bold"/>
                <a:cs typeface="Roboto Condensed 1 Bold"/>
                <a:sym typeface="Roboto Condensed 1 Bold"/>
              </a:rPr>
              <a:t>Formation en ligne</a:t>
            </a:r>
          </a:p>
        </p:txBody>
      </p:sp>
      <p:grpSp>
        <p:nvGrpSpPr>
          <p:cNvPr id="14" name="Group 6">
            <a:extLst>
              <a:ext uri="{FF2B5EF4-FFF2-40B4-BE49-F238E27FC236}">
                <a16:creationId xmlns:a16="http://schemas.microsoft.com/office/drawing/2014/main" id="{0A98BC2B-FFC7-A645-A6D7-160E1C175BD5}"/>
              </a:ext>
            </a:extLst>
          </p:cNvPr>
          <p:cNvGrpSpPr/>
          <p:nvPr/>
        </p:nvGrpSpPr>
        <p:grpSpPr>
          <a:xfrm>
            <a:off x="11238467" y="8911159"/>
            <a:ext cx="6549907" cy="2933495"/>
            <a:chOff x="0" y="-202588"/>
            <a:chExt cx="8733209" cy="3911328"/>
          </a:xfrm>
        </p:grpSpPr>
        <p:grpSp>
          <p:nvGrpSpPr>
            <p:cNvPr id="15" name="Group 7">
              <a:extLst>
                <a:ext uri="{FF2B5EF4-FFF2-40B4-BE49-F238E27FC236}">
                  <a16:creationId xmlns:a16="http://schemas.microsoft.com/office/drawing/2014/main" id="{74546B50-8DCC-6612-0B39-2E3E92A4A2A3}"/>
                </a:ext>
              </a:extLst>
            </p:cNvPr>
            <p:cNvGrpSpPr/>
            <p:nvPr/>
          </p:nvGrpSpPr>
          <p:grpSpPr>
            <a:xfrm>
              <a:off x="0" y="0"/>
              <a:ext cx="1503674" cy="1631867"/>
              <a:chOff x="0" y="0"/>
              <a:chExt cx="533159" cy="578612"/>
            </a:xfrm>
          </p:grpSpPr>
          <p:sp>
            <p:nvSpPr>
              <p:cNvPr id="17" name="Freeform 8">
                <a:extLst>
                  <a:ext uri="{FF2B5EF4-FFF2-40B4-BE49-F238E27FC236}">
                    <a16:creationId xmlns:a16="http://schemas.microsoft.com/office/drawing/2014/main" id="{BC572E5E-2515-C8B7-A043-23DA83281B21}"/>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3"/>
                <a:stretch>
                  <a:fillRect r="-152" b="-320"/>
                </a:stretch>
              </a:blipFill>
            </p:spPr>
            <p:txBody>
              <a:bodyPr/>
              <a:lstStyle/>
              <a:p>
                <a:endParaRPr lang="en-US"/>
              </a:p>
            </p:txBody>
          </p:sp>
        </p:grpSp>
        <p:sp>
          <p:nvSpPr>
            <p:cNvPr id="16" name="TextBox 9">
              <a:extLst>
                <a:ext uri="{FF2B5EF4-FFF2-40B4-BE49-F238E27FC236}">
                  <a16:creationId xmlns:a16="http://schemas.microsoft.com/office/drawing/2014/main" id="{12135AC0-7821-256A-513E-5E184B5455DD}"/>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52264" y="627349"/>
            <a:ext cx="15398628" cy="1640417"/>
          </a:xfrm>
          <a:prstGeom prst="rect">
            <a:avLst/>
          </a:prstGeom>
        </p:spPr>
        <p:txBody>
          <a:bodyPr lIns="0" tIns="0" rIns="0" bIns="0" rtlCol="0" anchor="t">
            <a:spAutoFit/>
          </a:bodyPr>
          <a:lstStyle/>
          <a:p>
            <a:pPr marL="0" lvl="0" indent="0" algn="r">
              <a:lnSpc>
                <a:spcPts val="12000"/>
              </a:lnSpc>
              <a:spcBef>
                <a:spcPct val="0"/>
              </a:spcBef>
            </a:pPr>
            <a:r>
              <a:rPr lang="fr-CA" sz="12000" b="1">
                <a:solidFill>
                  <a:srgbClr val="203A4F"/>
                </a:solidFill>
                <a:latin typeface="Bebas Neue Bold"/>
                <a:ea typeface="Bebas Neue Bold"/>
                <a:cs typeface="Bebas Neue Bold"/>
                <a:sym typeface="Bebas Neue Bold"/>
              </a:rPr>
              <a:t>Notes de fin</a:t>
            </a:r>
          </a:p>
        </p:txBody>
      </p:sp>
      <p:grpSp>
        <p:nvGrpSpPr>
          <p:cNvPr id="3" name="Group 3"/>
          <p:cNvGrpSpPr/>
          <p:nvPr/>
        </p:nvGrpSpPr>
        <p:grpSpPr>
          <a:xfrm>
            <a:off x="1426210" y="2259299"/>
            <a:ext cx="16424682" cy="237360"/>
            <a:chOff x="0" y="0"/>
            <a:chExt cx="4325842" cy="62514"/>
          </a:xfrm>
        </p:grpSpPr>
        <p:sp>
          <p:nvSpPr>
            <p:cNvPr id="4" name="Freeform 4"/>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5" name="TextBox 5"/>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6" name="TextBox 6"/>
          <p:cNvSpPr txBox="1"/>
          <p:nvPr/>
        </p:nvSpPr>
        <p:spPr>
          <a:xfrm>
            <a:off x="1426210" y="2850184"/>
            <a:ext cx="16424682" cy="7582204"/>
          </a:xfrm>
          <a:prstGeom prst="rect">
            <a:avLst/>
          </a:prstGeom>
        </p:spPr>
        <p:txBody>
          <a:bodyPr wrap="square" lIns="0" tIns="0" rIns="0" bIns="0" rtlCol="0" anchor="t">
            <a:spAutoFit/>
          </a:bodyPr>
          <a:lstStyle/>
          <a:p>
            <a:pPr algn="l">
              <a:lnSpc>
                <a:spcPts val="3300"/>
              </a:lnSpc>
            </a:pPr>
            <a:r>
              <a:rPr lang="fr-CA" sz="2200" baseline="30000" dirty="0">
                <a:solidFill>
                  <a:srgbClr val="203A4F"/>
                </a:solidFill>
                <a:latin typeface="Roboto Condensed 2 Light"/>
                <a:ea typeface="Roboto Condensed 2 Light"/>
                <a:cs typeface="Roboto Condensed 2 Light"/>
                <a:sym typeface="Roboto Condensed 2 Light"/>
              </a:rPr>
              <a:t>1</a:t>
            </a:r>
            <a:r>
              <a:rPr lang="fr-CA" sz="2200" dirty="0">
                <a:solidFill>
                  <a:srgbClr val="203A4F"/>
                </a:solidFill>
                <a:latin typeface="Roboto Condensed 2 Light"/>
                <a:ea typeface="Roboto Condensed 2 Light"/>
                <a:cs typeface="Roboto Condensed 2 Light"/>
                <a:sym typeface="Roboto Condensed 2 Light"/>
              </a:rPr>
              <a:t> Organisation internationale du Travail, </a:t>
            </a:r>
            <a:r>
              <a:rPr lang="fr-CA" sz="2200" dirty="0" err="1">
                <a:solidFill>
                  <a:srgbClr val="203A4F"/>
                </a:solidFill>
                <a:latin typeface="Roboto Condensed 2 Light"/>
                <a:ea typeface="Roboto Condensed 2 Light"/>
                <a:cs typeface="Roboto Condensed 2 Light"/>
                <a:sym typeface="Roboto Condensed 2 Light"/>
              </a:rPr>
              <a:t>Walk</a:t>
            </a:r>
            <a:r>
              <a:rPr lang="fr-CA" sz="2200" dirty="0">
                <a:solidFill>
                  <a:srgbClr val="203A4F"/>
                </a:solidFill>
                <a:latin typeface="Roboto Condensed 2 Light"/>
                <a:ea typeface="Roboto Condensed 2 Light"/>
                <a:cs typeface="Roboto Condensed 2 Light"/>
                <a:sym typeface="Roboto Condensed 2 Light"/>
              </a:rPr>
              <a:t> Free et Organisation internationale pour les migrations (2022), </a:t>
            </a:r>
            <a:r>
              <a:rPr lang="fr-CA" sz="2200" i="1" dirty="0">
                <a:solidFill>
                  <a:srgbClr val="203A4F"/>
                </a:solidFill>
                <a:latin typeface="Roboto Condensed 2 Light"/>
                <a:ea typeface="Roboto Condensed 2 Light"/>
                <a:cs typeface="Roboto Condensed 2 Light"/>
                <a:sym typeface="Roboto Condensed 2 Light"/>
              </a:rPr>
              <a:t>Global </a:t>
            </a:r>
            <a:r>
              <a:rPr lang="fr-CA" sz="2200" i="1" dirty="0" err="1">
                <a:solidFill>
                  <a:srgbClr val="203A4F"/>
                </a:solidFill>
                <a:latin typeface="Roboto Condensed 2 Light"/>
                <a:ea typeface="Roboto Condensed 2 Light"/>
                <a:cs typeface="Roboto Condensed 2 Light"/>
                <a:sym typeface="Roboto Condensed 2 Light"/>
              </a:rPr>
              <a:t>Estimates</a:t>
            </a:r>
            <a:r>
              <a:rPr lang="fr-CA" sz="2200" i="1" dirty="0">
                <a:solidFill>
                  <a:srgbClr val="203A4F"/>
                </a:solidFill>
                <a:latin typeface="Roboto Condensed 2 Light"/>
                <a:ea typeface="Roboto Condensed 2 Light"/>
                <a:cs typeface="Roboto Condensed 2 Light"/>
                <a:sym typeface="Roboto Condensed 2 Light"/>
              </a:rPr>
              <a:t> of Modern </a:t>
            </a:r>
            <a:r>
              <a:rPr lang="fr-CA" sz="2200" i="1" dirty="0" err="1">
                <a:solidFill>
                  <a:srgbClr val="203A4F"/>
                </a:solidFill>
                <a:latin typeface="Roboto Condensed 2 Light"/>
                <a:ea typeface="Roboto Condensed 2 Light"/>
                <a:cs typeface="Roboto Condensed 2 Light"/>
                <a:sym typeface="Roboto Condensed 2 Light"/>
              </a:rPr>
              <a:t>Slavery</a:t>
            </a:r>
            <a:r>
              <a:rPr lang="fr-CA" sz="2200" i="1" dirty="0">
                <a:solidFill>
                  <a:srgbClr val="203A4F"/>
                </a:solidFill>
                <a:latin typeface="Roboto Condensed 2 Light"/>
                <a:ea typeface="Roboto Condensed 2 Light"/>
                <a:cs typeface="Roboto Condensed 2 Light"/>
                <a:sym typeface="Roboto Condensed 2 Light"/>
              </a:rPr>
              <a:t>: </a:t>
            </a:r>
            <a:r>
              <a:rPr lang="fr-CA" sz="2200" i="1" dirty="0" err="1">
                <a:solidFill>
                  <a:srgbClr val="203A4F"/>
                </a:solidFill>
                <a:latin typeface="Roboto Condensed 2 Light"/>
                <a:ea typeface="Roboto Condensed 2 Light"/>
                <a:cs typeface="Roboto Condensed 2 Light"/>
                <a:sym typeface="Roboto Condensed 2 Light"/>
              </a:rPr>
              <a:t>Forced</a:t>
            </a:r>
            <a:r>
              <a:rPr lang="fr-CA" sz="2200" i="1" dirty="0">
                <a:solidFill>
                  <a:srgbClr val="203A4F"/>
                </a:solidFill>
                <a:latin typeface="Roboto Condensed 2 Light"/>
                <a:ea typeface="Roboto Condensed 2 Light"/>
                <a:cs typeface="Roboto Condensed 2 Light"/>
                <a:sym typeface="Roboto Condensed 2 Light"/>
              </a:rPr>
              <a:t> Labour and </a:t>
            </a:r>
            <a:r>
              <a:rPr lang="fr-CA" sz="2200" i="1" dirty="0" err="1">
                <a:solidFill>
                  <a:srgbClr val="203A4F"/>
                </a:solidFill>
                <a:latin typeface="Roboto Condensed 2 Light"/>
                <a:ea typeface="Roboto Condensed 2 Light"/>
                <a:cs typeface="Roboto Condensed 2 Light"/>
                <a:sym typeface="Roboto Condensed 2 Light"/>
              </a:rPr>
              <a:t>Forced</a:t>
            </a:r>
            <a:r>
              <a:rPr lang="fr-CA" sz="2200" i="1" dirty="0">
                <a:solidFill>
                  <a:srgbClr val="203A4F"/>
                </a:solidFill>
                <a:latin typeface="Roboto Condensed 2 Light"/>
                <a:ea typeface="Roboto Condensed 2 Light"/>
                <a:cs typeface="Roboto Condensed 2 Light"/>
                <a:sym typeface="Roboto Condensed 2 Light"/>
              </a:rPr>
              <a:t> </a:t>
            </a:r>
            <a:r>
              <a:rPr lang="fr-CA" sz="2200" i="1" dirty="0" err="1">
                <a:solidFill>
                  <a:srgbClr val="203A4F"/>
                </a:solidFill>
                <a:latin typeface="Roboto Condensed 2 Light"/>
                <a:ea typeface="Roboto Condensed 2 Light"/>
                <a:cs typeface="Roboto Condensed 2 Light"/>
                <a:sym typeface="Roboto Condensed 2 Light"/>
              </a:rPr>
              <a:t>Marriage</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2" tooltip="https://www.ilo.org/sites/default/files/wcmsp5/groups/public/%40ed_norm/%40ipec/documents/publication/wcms_854795.pdf"/>
              </a:rPr>
              <a:t>https://www.ilo.org/sites/default/files/wcmsp5/groups/public/%40ed_norm/%40ipec/documents/publication/wcms_854795.pdf</a:t>
            </a:r>
            <a:r>
              <a:rPr lang="fr-CA"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fr-CA" sz="2200" baseline="30000" dirty="0">
                <a:solidFill>
                  <a:srgbClr val="203A4F"/>
                </a:solidFill>
                <a:latin typeface="Roboto Condensed 2 Light"/>
                <a:ea typeface="Roboto Condensed 2 Light"/>
                <a:cs typeface="Roboto Condensed 2 Light"/>
                <a:sym typeface="Roboto Condensed 2 Light"/>
              </a:rPr>
              <a:t>2</a:t>
            </a:r>
            <a:r>
              <a:rPr lang="fr-CA" sz="2200" dirty="0">
                <a:solidFill>
                  <a:srgbClr val="203A4F"/>
                </a:solidFill>
                <a:latin typeface="Roboto Condensed 2 Light"/>
                <a:ea typeface="Roboto Condensed 2 Light"/>
                <a:cs typeface="Roboto Condensed 2 Light"/>
                <a:sym typeface="Roboto Condensed 2 Light"/>
              </a:rPr>
              <a:t> Organisation internationale pour les migrations (2018), </a:t>
            </a:r>
            <a:r>
              <a:rPr lang="fr-CA" sz="2200" i="1" dirty="0">
                <a:solidFill>
                  <a:srgbClr val="203A4F"/>
                </a:solidFill>
                <a:latin typeface="Roboto Condensed 2 Light"/>
                <a:ea typeface="Roboto Condensed 2 Light"/>
                <a:cs typeface="Roboto Condensed 2 Light"/>
                <a:sym typeface="Roboto Condensed 2 Light"/>
              </a:rPr>
              <a:t>Most </a:t>
            </a:r>
            <a:r>
              <a:rPr lang="fr-CA" sz="2200" i="1" dirty="0" err="1">
                <a:solidFill>
                  <a:srgbClr val="203A4F"/>
                </a:solidFill>
                <a:latin typeface="Roboto Condensed 2 Light"/>
                <a:ea typeface="Roboto Condensed 2 Light"/>
                <a:cs typeface="Roboto Condensed 2 Light"/>
                <a:sym typeface="Roboto Condensed 2 Light"/>
              </a:rPr>
              <a:t>Victims</a:t>
            </a:r>
            <a:r>
              <a:rPr lang="fr-CA" sz="2200" i="1" dirty="0">
                <a:solidFill>
                  <a:srgbClr val="203A4F"/>
                </a:solidFill>
                <a:latin typeface="Roboto Condensed 2 Light"/>
                <a:ea typeface="Roboto Condensed 2 Light"/>
                <a:cs typeface="Roboto Condensed 2 Light"/>
                <a:sym typeface="Roboto Condensed 2 Light"/>
              </a:rPr>
              <a:t> </a:t>
            </a:r>
            <a:r>
              <a:rPr lang="fr-CA" sz="2200" i="1" dirty="0" err="1">
                <a:solidFill>
                  <a:srgbClr val="203A4F"/>
                </a:solidFill>
                <a:latin typeface="Roboto Condensed 2 Light"/>
                <a:ea typeface="Roboto Condensed 2 Light"/>
                <a:cs typeface="Roboto Condensed 2 Light"/>
                <a:sym typeface="Roboto Condensed 2 Light"/>
              </a:rPr>
              <a:t>Trafficked</a:t>
            </a:r>
            <a:r>
              <a:rPr lang="fr-CA" sz="2200" i="1" dirty="0">
                <a:solidFill>
                  <a:srgbClr val="203A4F"/>
                </a:solidFill>
                <a:latin typeface="Roboto Condensed 2 Light"/>
                <a:ea typeface="Roboto Condensed 2 Light"/>
                <a:cs typeface="Roboto Condensed 2 Light"/>
                <a:sym typeface="Roboto Condensed 2 Light"/>
              </a:rPr>
              <a:t> </a:t>
            </a:r>
            <a:r>
              <a:rPr lang="fr-CA" sz="2200" i="1" dirty="0" err="1">
                <a:solidFill>
                  <a:srgbClr val="203A4F"/>
                </a:solidFill>
                <a:latin typeface="Roboto Condensed 2 Light"/>
                <a:ea typeface="Roboto Condensed 2 Light"/>
                <a:cs typeface="Roboto Condensed 2 Light"/>
                <a:sym typeface="Roboto Condensed 2 Light"/>
              </a:rPr>
              <a:t>Internationally</a:t>
            </a:r>
            <a:r>
              <a:rPr lang="fr-CA" sz="2200" i="1" dirty="0">
                <a:solidFill>
                  <a:srgbClr val="203A4F"/>
                </a:solidFill>
                <a:latin typeface="Roboto Condensed 2 Light"/>
                <a:ea typeface="Roboto Condensed 2 Light"/>
                <a:cs typeface="Roboto Condensed 2 Light"/>
                <a:sym typeface="Roboto Condensed 2 Light"/>
              </a:rPr>
              <a:t> Cross Official Border Points</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3" tooltip="https://www.iom.int/news/iom-most-victims-trafficked-internationally-cross-official-border-points"/>
              </a:rPr>
              <a:t>https://www.iom.int/news/iom-most-victims-trafficked-internationally-cross-official-border-points</a:t>
            </a:r>
            <a:r>
              <a:rPr lang="fr-CA"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fr-CA" sz="2200" baseline="30000" dirty="0">
                <a:solidFill>
                  <a:srgbClr val="203A4F"/>
                </a:solidFill>
                <a:latin typeface="Roboto Condensed 2 Light"/>
                <a:ea typeface="Roboto Condensed 2 Light"/>
                <a:cs typeface="Roboto Condensed 2 Light"/>
                <a:sym typeface="Roboto Condensed 2 Light"/>
              </a:rPr>
              <a:t>3</a:t>
            </a:r>
            <a:r>
              <a:rPr lang="fr-CA" sz="2200" dirty="0">
                <a:solidFill>
                  <a:srgbClr val="203A4F"/>
                </a:solidFill>
                <a:latin typeface="Roboto Condensed 2 Light"/>
                <a:ea typeface="Roboto Condensed 2 Light"/>
                <a:cs typeface="Roboto Condensed 2 Light"/>
                <a:sym typeface="Roboto Condensed 2 Light"/>
              </a:rPr>
              <a:t> Polaris (2023), </a:t>
            </a:r>
            <a:r>
              <a:rPr lang="fr-CA" sz="2200" i="1" dirty="0">
                <a:solidFill>
                  <a:srgbClr val="203A4F"/>
                </a:solidFill>
                <a:latin typeface="Roboto Condensed 2 Light"/>
                <a:ea typeface="Roboto Condensed 2 Light"/>
                <a:cs typeface="Roboto Condensed 2 Light"/>
                <a:sym typeface="Roboto Condensed 2 Light"/>
              </a:rPr>
              <a:t>Love and </a:t>
            </a:r>
            <a:r>
              <a:rPr lang="fr-CA" sz="2200" i="1" dirty="0" err="1">
                <a:solidFill>
                  <a:srgbClr val="203A4F"/>
                </a:solidFill>
                <a:latin typeface="Roboto Condensed 2 Light"/>
                <a:ea typeface="Roboto Condensed 2 Light"/>
                <a:cs typeface="Roboto Condensed 2 Light"/>
                <a:sym typeface="Roboto Condensed 2 Light"/>
              </a:rPr>
              <a:t>Trafficking</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4" tooltip="https://polarisproject.org/love-and-trafficking/"/>
              </a:rPr>
              <a:t>https://polarisproject.org/love-and-trafficking/</a:t>
            </a:r>
            <a:r>
              <a:rPr lang="fr-CA"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fr-CA" sz="2200" baseline="30000" dirty="0">
                <a:solidFill>
                  <a:srgbClr val="203A4F"/>
                </a:solidFill>
                <a:latin typeface="Roboto Condensed 2 Light"/>
                <a:ea typeface="Roboto Condensed 2 Light"/>
                <a:cs typeface="Roboto Condensed 2 Light"/>
                <a:sym typeface="Roboto Condensed 2 Light"/>
              </a:rPr>
              <a:t>4</a:t>
            </a:r>
            <a:r>
              <a:rPr lang="fr-CA" sz="2200" dirty="0">
                <a:solidFill>
                  <a:srgbClr val="203A4F"/>
                </a:solidFill>
                <a:latin typeface="Roboto Condensed 2 Light"/>
                <a:ea typeface="Roboto Condensed 2 Light"/>
                <a:cs typeface="Roboto Condensed 2 Light"/>
                <a:sym typeface="Roboto Condensed 2 Light"/>
              </a:rPr>
              <a:t> Polaris (2026), </a:t>
            </a:r>
            <a:r>
              <a:rPr lang="fr-CA" sz="2200" i="1" dirty="0" err="1">
                <a:solidFill>
                  <a:srgbClr val="203A4F"/>
                </a:solidFill>
                <a:latin typeface="Roboto Condensed 2 Light"/>
                <a:ea typeface="Roboto Condensed 2 Light"/>
                <a:cs typeface="Roboto Condensed 2 Light"/>
                <a:sym typeface="Roboto Condensed 2 Light"/>
              </a:rPr>
              <a:t>Myths</a:t>
            </a:r>
            <a:r>
              <a:rPr lang="fr-CA" sz="2200" i="1" dirty="0">
                <a:solidFill>
                  <a:srgbClr val="203A4F"/>
                </a:solidFill>
                <a:latin typeface="Roboto Condensed 2 Light"/>
                <a:ea typeface="Roboto Condensed 2 Light"/>
                <a:cs typeface="Roboto Condensed 2 Light"/>
                <a:sym typeface="Roboto Condensed 2 Light"/>
              </a:rPr>
              <a:t>, </a:t>
            </a:r>
            <a:r>
              <a:rPr lang="fr-CA" sz="2200" i="1" dirty="0" err="1">
                <a:solidFill>
                  <a:srgbClr val="203A4F"/>
                </a:solidFill>
                <a:latin typeface="Roboto Condensed 2 Light"/>
                <a:ea typeface="Roboto Condensed 2 Light"/>
                <a:cs typeface="Roboto Condensed 2 Light"/>
                <a:sym typeface="Roboto Condensed 2 Light"/>
              </a:rPr>
              <a:t>Facts</a:t>
            </a:r>
            <a:r>
              <a:rPr lang="fr-CA" sz="2200" i="1" dirty="0">
                <a:solidFill>
                  <a:srgbClr val="203A4F"/>
                </a:solidFill>
                <a:latin typeface="Roboto Condensed 2 Light"/>
                <a:ea typeface="Roboto Condensed 2 Light"/>
                <a:cs typeface="Roboto Condensed 2 Light"/>
                <a:sym typeface="Roboto Condensed 2 Light"/>
              </a:rPr>
              <a:t>, and </a:t>
            </a:r>
            <a:r>
              <a:rPr lang="fr-CA" sz="2200" i="1" dirty="0" err="1">
                <a:solidFill>
                  <a:srgbClr val="203A4F"/>
                </a:solidFill>
                <a:latin typeface="Roboto Condensed 2 Light"/>
                <a:ea typeface="Roboto Condensed 2 Light"/>
                <a:cs typeface="Roboto Condensed 2 Light"/>
                <a:sym typeface="Roboto Condensed 2 Light"/>
              </a:rPr>
              <a:t>Statistics</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5" tooltip="https://polarisproject.org/myths-facts-and-statistics/"/>
              </a:rPr>
              <a:t>https://polarisproject.org/myths-facts-and-statistics/</a:t>
            </a:r>
            <a:r>
              <a:rPr lang="fr-CA" sz="2200" dirty="0">
                <a:solidFill>
                  <a:srgbClr val="203A4F"/>
                </a:solidFill>
                <a:latin typeface="Roboto Condensed 2 Light"/>
                <a:ea typeface="Roboto Condensed 2 Light"/>
                <a:cs typeface="Roboto Condensed 2 Light"/>
                <a:sym typeface="Roboto Condensed 2 Light"/>
              </a:rPr>
              <a:t> </a:t>
            </a:r>
          </a:p>
          <a:p>
            <a:pPr algn="l">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l">
              <a:lnSpc>
                <a:spcPts val="3300"/>
              </a:lnSpc>
            </a:pPr>
            <a:r>
              <a:rPr lang="fr-CA" sz="2200" baseline="30000" dirty="0">
                <a:solidFill>
                  <a:srgbClr val="203A4F"/>
                </a:solidFill>
                <a:latin typeface="Roboto Condensed 2 Light"/>
                <a:ea typeface="Roboto Condensed 2 Light"/>
                <a:cs typeface="Roboto Condensed 2 Light"/>
                <a:sym typeface="Roboto Condensed 2 Light"/>
              </a:rPr>
              <a:t>5</a:t>
            </a:r>
            <a:r>
              <a:rPr lang="fr-CA" sz="2200" dirty="0">
                <a:solidFill>
                  <a:srgbClr val="203A4F"/>
                </a:solidFill>
                <a:latin typeface="Roboto Condensed 2 Light"/>
                <a:ea typeface="Roboto Condensed 2 Light"/>
                <a:cs typeface="Roboto Condensed 2 Light"/>
                <a:sym typeface="Roboto Condensed 2 Light"/>
              </a:rPr>
              <a:t> Les indicateurs propres au secteur de l’aviation sont extraits de la page 8 du département américain des Transports (U.S. </a:t>
            </a:r>
            <a:r>
              <a:rPr lang="fr-CA" sz="2200" dirty="0" err="1">
                <a:solidFill>
                  <a:srgbClr val="203A4F"/>
                </a:solidFill>
                <a:latin typeface="Roboto Condensed 2 Light"/>
                <a:ea typeface="Roboto Condensed 2 Light"/>
                <a:cs typeface="Roboto Condensed 2 Light"/>
                <a:sym typeface="Roboto Condensed 2 Light"/>
              </a:rPr>
              <a:t>Department</a:t>
            </a:r>
            <a:r>
              <a:rPr lang="fr-CA" sz="2200" dirty="0">
                <a:solidFill>
                  <a:srgbClr val="203A4F"/>
                </a:solidFill>
                <a:latin typeface="Roboto Condensed 2 Light"/>
                <a:ea typeface="Roboto Condensed 2 Light"/>
                <a:cs typeface="Roboto Condensed 2 Light"/>
                <a:sym typeface="Roboto Condensed 2 Light"/>
              </a:rPr>
              <a:t> of Transportation (2025), </a:t>
            </a:r>
            <a:r>
              <a:rPr lang="fr-CA" sz="2200" i="1" dirty="0">
                <a:solidFill>
                  <a:srgbClr val="203A4F"/>
                </a:solidFill>
                <a:latin typeface="Roboto Condensed 2 Light"/>
                <a:ea typeface="Roboto Condensed 2 Light"/>
                <a:cs typeface="Roboto Condensed 2 Light"/>
                <a:sym typeface="Roboto Condensed 2 Light"/>
              </a:rPr>
              <a:t>Transportation Leaders Against Human </a:t>
            </a:r>
            <a:r>
              <a:rPr lang="fr-CA" sz="2200" i="1" dirty="0" err="1">
                <a:solidFill>
                  <a:srgbClr val="203A4F"/>
                </a:solidFill>
                <a:latin typeface="Roboto Condensed 2 Light"/>
                <a:ea typeface="Roboto Condensed 2 Light"/>
                <a:cs typeface="Roboto Condensed 2 Light"/>
                <a:sym typeface="Roboto Condensed 2 Light"/>
              </a:rPr>
              <a:t>Trafficking</a:t>
            </a:r>
            <a:r>
              <a:rPr lang="fr-CA" sz="2200" i="1" dirty="0">
                <a:solidFill>
                  <a:srgbClr val="203A4F"/>
                </a:solidFill>
                <a:latin typeface="Roboto Condensed 2 Light"/>
                <a:ea typeface="Roboto Condensed 2 Light"/>
                <a:cs typeface="Roboto Condensed 2 Light"/>
                <a:sym typeface="Roboto Condensed 2 Light"/>
              </a:rPr>
              <a:t>: Aviation </a:t>
            </a:r>
            <a:r>
              <a:rPr lang="fr-CA" sz="2200" i="1" dirty="0" err="1">
                <a:solidFill>
                  <a:srgbClr val="203A4F"/>
                </a:solidFill>
                <a:latin typeface="Roboto Condensed 2 Light"/>
                <a:ea typeface="Roboto Condensed 2 Light"/>
                <a:cs typeface="Roboto Condensed 2 Light"/>
                <a:sym typeface="Roboto Condensed 2 Light"/>
              </a:rPr>
              <a:t>Sector</a:t>
            </a:r>
            <a:r>
              <a:rPr lang="fr-CA" sz="2200" i="1" dirty="0">
                <a:solidFill>
                  <a:srgbClr val="203A4F"/>
                </a:solidFill>
                <a:latin typeface="Roboto Condensed 2 Light"/>
                <a:ea typeface="Roboto Condensed 2 Light"/>
                <a:cs typeface="Roboto Condensed 2 Light"/>
                <a:sym typeface="Roboto Condensed 2 Light"/>
              </a:rPr>
              <a:t> Counter-</a:t>
            </a:r>
            <a:r>
              <a:rPr lang="fr-CA" sz="2200" i="1" dirty="0" err="1">
                <a:solidFill>
                  <a:srgbClr val="203A4F"/>
                </a:solidFill>
                <a:latin typeface="Roboto Condensed 2 Light"/>
                <a:ea typeface="Roboto Condensed 2 Light"/>
                <a:cs typeface="Roboto Condensed 2 Light"/>
                <a:sym typeface="Roboto Condensed 2 Light"/>
              </a:rPr>
              <a:t>Trafficking</a:t>
            </a:r>
            <a:r>
              <a:rPr lang="fr-CA" sz="2200" i="1" dirty="0">
                <a:solidFill>
                  <a:srgbClr val="203A4F"/>
                </a:solidFill>
                <a:latin typeface="Roboto Condensed 2 Light"/>
                <a:ea typeface="Roboto Condensed 2 Light"/>
                <a:cs typeface="Roboto Condensed 2 Light"/>
                <a:sym typeface="Roboto Condensed 2 Light"/>
              </a:rPr>
              <a:t> Toolkit</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6" tooltip="https://www.transportation.gov/sites/dot.gov/files/2025-04/DOT_TLAHT_Toolkit_Aviation_508c_English.pdf"/>
              </a:rPr>
              <a:t>https://www.transportation.gov/sites/dot.gov/files/2025-04/DOT_TLAHT_Toolkit_Aviation_508c_English.pdf</a:t>
            </a:r>
            <a:r>
              <a:rPr lang="fr-CA" sz="2200" dirty="0">
                <a:solidFill>
                  <a:srgbClr val="203A4F"/>
                </a:solidFill>
                <a:latin typeface="Roboto Condensed 2 Light"/>
                <a:ea typeface="Roboto Condensed 2 Light"/>
                <a:cs typeface="Roboto Condensed 2 Light"/>
                <a:sym typeface="Roboto Condensed 2 Light"/>
              </a:rPr>
              <a:t>; et de la page 30 de Polaris (2018), </a:t>
            </a:r>
            <a:r>
              <a:rPr lang="fr-CA" sz="2200" i="1" dirty="0">
                <a:solidFill>
                  <a:srgbClr val="203A4F"/>
                </a:solidFill>
                <a:latin typeface="Roboto Condensed 2 Light"/>
                <a:ea typeface="Roboto Condensed 2 Light"/>
                <a:cs typeface="Roboto Condensed 2 Light"/>
                <a:sym typeface="Roboto Condensed 2 Light"/>
              </a:rPr>
              <a:t>On-</a:t>
            </a:r>
            <a:r>
              <a:rPr lang="fr-CA" sz="2200" i="1" dirty="0" err="1">
                <a:solidFill>
                  <a:srgbClr val="203A4F"/>
                </a:solidFill>
                <a:latin typeface="Roboto Condensed 2 Light"/>
                <a:ea typeface="Roboto Condensed 2 Light"/>
                <a:cs typeface="Roboto Condensed 2 Light"/>
                <a:sym typeface="Roboto Condensed 2 Light"/>
              </a:rPr>
              <a:t>Ramps</a:t>
            </a:r>
            <a:r>
              <a:rPr lang="fr-CA" sz="2200" i="1" dirty="0">
                <a:solidFill>
                  <a:srgbClr val="203A4F"/>
                </a:solidFill>
                <a:latin typeface="Roboto Condensed 2 Light"/>
                <a:ea typeface="Roboto Condensed 2 Light"/>
                <a:cs typeface="Roboto Condensed 2 Light"/>
                <a:sym typeface="Roboto Condensed 2 Light"/>
              </a:rPr>
              <a:t>, Intersections, and Exit Routes: A Roadmap for </a:t>
            </a:r>
            <a:r>
              <a:rPr lang="fr-CA" sz="2200" i="1" dirty="0" err="1">
                <a:solidFill>
                  <a:srgbClr val="203A4F"/>
                </a:solidFill>
                <a:latin typeface="Roboto Condensed 2 Light"/>
                <a:ea typeface="Roboto Condensed 2 Light"/>
                <a:cs typeface="Roboto Condensed 2 Light"/>
                <a:sym typeface="Roboto Condensed 2 Light"/>
              </a:rPr>
              <a:t>Systems</a:t>
            </a:r>
            <a:r>
              <a:rPr lang="fr-CA" sz="2200" i="1" dirty="0">
                <a:solidFill>
                  <a:srgbClr val="203A4F"/>
                </a:solidFill>
                <a:latin typeface="Roboto Condensed 2 Light"/>
                <a:ea typeface="Roboto Condensed 2 Light"/>
                <a:cs typeface="Roboto Condensed 2 Light"/>
                <a:sym typeface="Roboto Condensed 2 Light"/>
              </a:rPr>
              <a:t> and Industries to </a:t>
            </a:r>
            <a:r>
              <a:rPr lang="fr-CA" sz="2200" i="1" dirty="0" err="1">
                <a:solidFill>
                  <a:srgbClr val="203A4F"/>
                </a:solidFill>
                <a:latin typeface="Roboto Condensed 2 Light"/>
                <a:ea typeface="Roboto Condensed 2 Light"/>
                <a:cs typeface="Roboto Condensed 2 Light"/>
                <a:sym typeface="Roboto Condensed 2 Light"/>
              </a:rPr>
              <a:t>Prevent</a:t>
            </a:r>
            <a:r>
              <a:rPr lang="fr-CA" sz="2200" i="1" dirty="0">
                <a:solidFill>
                  <a:srgbClr val="203A4F"/>
                </a:solidFill>
                <a:latin typeface="Roboto Condensed 2 Light"/>
                <a:ea typeface="Roboto Condensed 2 Light"/>
                <a:cs typeface="Roboto Condensed 2 Light"/>
                <a:sym typeface="Roboto Condensed 2 Light"/>
              </a:rPr>
              <a:t> and </a:t>
            </a:r>
            <a:r>
              <a:rPr lang="fr-CA" sz="2200" i="1" dirty="0" err="1">
                <a:solidFill>
                  <a:srgbClr val="203A4F"/>
                </a:solidFill>
                <a:latin typeface="Roboto Condensed 2 Light"/>
                <a:ea typeface="Roboto Condensed 2 Light"/>
                <a:cs typeface="Roboto Condensed 2 Light"/>
                <a:sym typeface="Roboto Condensed 2 Light"/>
              </a:rPr>
              <a:t>Disrupt</a:t>
            </a:r>
            <a:r>
              <a:rPr lang="fr-CA" sz="2200" i="1" dirty="0">
                <a:solidFill>
                  <a:srgbClr val="203A4F"/>
                </a:solidFill>
                <a:latin typeface="Roboto Condensed 2 Light"/>
                <a:ea typeface="Roboto Condensed 2 Light"/>
                <a:cs typeface="Roboto Condensed 2 Light"/>
                <a:sym typeface="Roboto Condensed 2 Light"/>
              </a:rPr>
              <a:t> Human </a:t>
            </a:r>
            <a:r>
              <a:rPr lang="fr-CA" sz="2200" i="1" dirty="0" err="1">
                <a:solidFill>
                  <a:srgbClr val="203A4F"/>
                </a:solidFill>
                <a:latin typeface="Roboto Condensed 2 Light"/>
                <a:ea typeface="Roboto Condensed 2 Light"/>
                <a:cs typeface="Roboto Condensed 2 Light"/>
                <a:sym typeface="Roboto Condensed 2 Light"/>
              </a:rPr>
              <a:t>Trafficking</a:t>
            </a:r>
            <a:r>
              <a:rPr lang="fr-CA" sz="2200" dirty="0">
                <a:solidFill>
                  <a:srgbClr val="203A4F"/>
                </a:solidFill>
                <a:latin typeface="Roboto Condensed 2 Light"/>
                <a:ea typeface="Roboto Condensed 2 Light"/>
                <a:cs typeface="Roboto Condensed 2 Light"/>
                <a:sym typeface="Roboto Condensed 2 Light"/>
              </a:rPr>
              <a:t>. </a:t>
            </a:r>
            <a:r>
              <a:rPr lang="fr-CA" sz="2200" u="sng" dirty="0">
                <a:solidFill>
                  <a:srgbClr val="203A4F"/>
                </a:solidFill>
                <a:latin typeface="Roboto Condensed 2 Light"/>
                <a:ea typeface="Roboto Condensed 2 Light"/>
                <a:cs typeface="Roboto Condensed 2 Light"/>
                <a:sym typeface="Roboto Condensed 2 Light"/>
                <a:hlinkClick r:id="rId7" tooltip="https://polarisproject.org/wp-content/uploads/2018/08/A-Roadmap-for-Systems-and-Industries-to-Prevent-and-Disrupt-Human-Trafficking-Transportation-Industry.pdf"/>
              </a:rPr>
              <a:t>https://polarisproject.org/wp-content/uploads/2018/08/A-Roadmap-for-Systems-and-Industries-to-Prevent-and-Disrupt-Human-Trafficking-Transportation-Industry.pdf</a:t>
            </a:r>
            <a:r>
              <a:rPr lang="fr-CA" sz="2200" dirty="0">
                <a:solidFill>
                  <a:srgbClr val="203A4F"/>
                </a:solidFill>
                <a:latin typeface="Roboto Condensed 2 Light"/>
                <a:ea typeface="Roboto Condensed 2 Light"/>
                <a:cs typeface="Roboto Condensed 2 Light"/>
                <a:sym typeface="Roboto Condensed 2 Light"/>
              </a:rPr>
              <a:t> </a:t>
            </a:r>
          </a:p>
          <a:p>
            <a:pPr algn="just">
              <a:lnSpc>
                <a:spcPts val="3300"/>
              </a:lnSpc>
            </a:pPr>
            <a:endParaRPr lang="en-US" sz="2200" dirty="0">
              <a:solidFill>
                <a:srgbClr val="203A4F"/>
              </a:solidFill>
              <a:latin typeface="Roboto Condensed 2 Light"/>
              <a:ea typeface="Roboto Condensed 2 Light"/>
              <a:cs typeface="Roboto Condensed 2 Light"/>
              <a:sym typeface="Roboto Condensed 2 Light"/>
            </a:endParaRPr>
          </a:p>
          <a:p>
            <a:pPr algn="just">
              <a:lnSpc>
                <a:spcPts val="3300"/>
              </a:lnSpc>
            </a:pPr>
            <a:endParaRPr lang="en-US" sz="2200" dirty="0">
              <a:solidFill>
                <a:srgbClr val="203A4F"/>
              </a:solidFill>
              <a:latin typeface="Roboto Condensed 2 Light"/>
              <a:ea typeface="Roboto Condensed 2 Light"/>
              <a:cs typeface="Roboto Condensed 2 Light"/>
              <a:sym typeface="Roboto Condensed 2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fr-CA" sz="8000" b="1">
                <a:solidFill>
                  <a:srgbClr val="203A4F"/>
                </a:solidFill>
                <a:latin typeface="Bebas Neue Bold"/>
                <a:ea typeface="Bebas Neue Bold"/>
                <a:cs typeface="Bebas Neue Bold"/>
                <a:sym typeface="Bebas Neue Bold"/>
              </a:rPr>
              <a:t>Définition de la traite des personnes</a:t>
            </a:r>
          </a:p>
        </p:txBody>
      </p:sp>
      <p:grpSp>
        <p:nvGrpSpPr>
          <p:cNvPr id="6" name="Group 6"/>
          <p:cNvGrpSpPr/>
          <p:nvPr/>
        </p:nvGrpSpPr>
        <p:grpSpPr>
          <a:xfrm>
            <a:off x="11238467" y="8911159"/>
            <a:ext cx="6549907" cy="2933495"/>
            <a:chOff x="0" y="-202588"/>
            <a:chExt cx="8733209" cy="3911328"/>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Définition de la traite des personnes</a:t>
            </a:r>
          </a:p>
        </p:txBody>
      </p:sp>
      <p:sp>
        <p:nvSpPr>
          <p:cNvPr id="6" name="TextBox 6"/>
          <p:cNvSpPr txBox="1"/>
          <p:nvPr/>
        </p:nvSpPr>
        <p:spPr>
          <a:xfrm>
            <a:off x="524432" y="3524150"/>
            <a:ext cx="16424682" cy="6139501"/>
          </a:xfrm>
          <a:prstGeom prst="rect">
            <a:avLst/>
          </a:prstGeom>
        </p:spPr>
        <p:txBody>
          <a:bodyPr lIns="0" tIns="0" rIns="0" bIns="0" rtlCol="0" anchor="t">
            <a:spAutoFit/>
          </a:bodyPr>
          <a:lstStyle/>
          <a:p>
            <a:pPr marL="755651" lvl="1" indent="-377825" algn="just">
              <a:lnSpc>
                <a:spcPts val="5250"/>
              </a:lnSpc>
              <a:buFont typeface="Arial"/>
              <a:buChar char="•"/>
            </a:pPr>
            <a:r>
              <a:rPr lang="fr-CA" sz="3000" dirty="0">
                <a:solidFill>
                  <a:srgbClr val="203A4F"/>
                </a:solidFill>
                <a:latin typeface="Roboto Condensed 2 Light"/>
                <a:ea typeface="Roboto Condensed 2 Light"/>
                <a:cs typeface="Roboto Condensed 2 Light"/>
                <a:sym typeface="Roboto Condensed 2 Light"/>
              </a:rPr>
              <a:t>La traite des personnes est un crime qui consiste à recourir à la force, à la fraude ou à la coercition pour obtenir du travail ou des services sexuels à des fins commerciales. Tout acte sexuel à des fins commerciales impliquant un mineur est reconnu légalement comme de la traite des personnes, qu’il y ait ou non force, fraude ou contrainte. </a:t>
            </a:r>
          </a:p>
          <a:p>
            <a:pPr algn="just"/>
            <a:endParaRPr lang="en-US" sz="1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fr-CA" sz="3000" dirty="0">
                <a:solidFill>
                  <a:srgbClr val="203A4F"/>
                </a:solidFill>
                <a:latin typeface="Roboto Condensed 2 Light"/>
                <a:ea typeface="Roboto Condensed 2 Light"/>
                <a:cs typeface="Roboto Condensed 2 Light"/>
                <a:sym typeface="Roboto Condensed 2 Light"/>
              </a:rPr>
              <a:t>La traite des personnes est définie par les Nations unies dans le « Protocole visant à prévenir, réprimer et punir la traite des personnes ».</a:t>
            </a:r>
          </a:p>
          <a:p>
            <a:pPr algn="just"/>
            <a:endParaRPr lang="en-US" sz="32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4725"/>
              </a:lnSpc>
              <a:buFont typeface="Arial"/>
              <a:buChar char="•"/>
            </a:pPr>
            <a:r>
              <a:rPr lang="fr-CA" sz="3000" dirty="0">
                <a:solidFill>
                  <a:srgbClr val="203A4F"/>
                </a:solidFill>
                <a:latin typeface="Roboto Condensed 2 Light"/>
                <a:ea typeface="Roboto Condensed 2 Light"/>
                <a:cs typeface="Roboto Condensed 2 Light"/>
                <a:sym typeface="Roboto Condensed 2 Light"/>
              </a:rPr>
              <a:t>Selon l’Organisation internationale du Travail, 27,6 millions de personnes sont </a:t>
            </a:r>
            <a:r>
              <a:rPr lang="fr-CA" sz="3000" u="sng" dirty="0">
                <a:solidFill>
                  <a:srgbClr val="203A4F"/>
                </a:solidFill>
                <a:latin typeface="Roboto Condensed 2 Light"/>
                <a:ea typeface="Roboto Condensed 2 Light"/>
                <a:cs typeface="Roboto Condensed 2 Light"/>
                <a:sym typeface="Roboto Condensed 2 Light"/>
              </a:rPr>
              <a:t>actuellement</a:t>
            </a:r>
            <a:r>
              <a:rPr lang="fr-CA" sz="3000" dirty="0">
                <a:solidFill>
                  <a:srgbClr val="203A4F"/>
                </a:solidFill>
                <a:latin typeface="Roboto Condensed 2 Light"/>
                <a:ea typeface="Roboto Condensed 2 Light"/>
                <a:cs typeface="Roboto Condensed 2 Light"/>
                <a:sym typeface="Roboto Condensed 2 Light"/>
              </a:rPr>
              <a:t> piégées dans des situations de travail forcé dans le monde.</a:t>
            </a:r>
            <a:r>
              <a:rPr lang="fr-CA" sz="3000" baseline="30000" dirty="0">
                <a:solidFill>
                  <a:srgbClr val="203A4F"/>
                </a:solidFill>
                <a:latin typeface="Roboto Condensed 2 Light"/>
                <a:ea typeface="Roboto Condensed 2 Light"/>
                <a:cs typeface="Roboto Condensed 2 Light"/>
                <a:sym typeface="Roboto Condensed 2 Light"/>
              </a:rPr>
              <a:t>1</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Définition </a:t>
            </a:r>
          </a:p>
        </p:txBody>
      </p:sp>
      <p:grpSp>
        <p:nvGrpSpPr>
          <p:cNvPr id="12" name="Group 6">
            <a:extLst>
              <a:ext uri="{FF2B5EF4-FFF2-40B4-BE49-F238E27FC236}">
                <a16:creationId xmlns:a16="http://schemas.microsoft.com/office/drawing/2014/main" id="{8151D3D2-DE30-F006-9681-931AF460E317}"/>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8026D564-2AD5-0B01-B1A2-8B2C4404CEA2}"/>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1F8FFA8D-244C-E269-DF45-14FAC904AB5C}"/>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35DD9305-3724-875C-5EF7-85BACB903157}"/>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Définition de la traite des personnes </a:t>
            </a:r>
          </a:p>
        </p:txBody>
      </p:sp>
      <p:sp>
        <p:nvSpPr>
          <p:cNvPr id="6" name="TextBox 6"/>
          <p:cNvSpPr txBox="1"/>
          <p:nvPr/>
        </p:nvSpPr>
        <p:spPr>
          <a:xfrm>
            <a:off x="524432" y="3688646"/>
            <a:ext cx="16424682" cy="5693866"/>
          </a:xfrm>
          <a:prstGeom prst="rect">
            <a:avLst/>
          </a:prstGeom>
        </p:spPr>
        <p:txBody>
          <a:bodyPr lIns="0" tIns="0" rIns="0" bIns="0" rtlCol="0" anchor="t">
            <a:spAutoFit/>
          </a:bodyPr>
          <a:lstStyle/>
          <a:p>
            <a:pPr algn="just">
              <a:lnSpc>
                <a:spcPts val="5250"/>
              </a:lnSpc>
            </a:pPr>
            <a:r>
              <a:rPr lang="fr-CA" sz="3500" dirty="0">
                <a:solidFill>
                  <a:srgbClr val="203A4F"/>
                </a:solidFill>
                <a:latin typeface="Roboto Condensed 2 Light"/>
                <a:ea typeface="Roboto Condensed 2 Light"/>
                <a:cs typeface="Roboto Condensed 2 Light"/>
                <a:sym typeface="Roboto Condensed 2 Light"/>
              </a:rPr>
              <a:t>Deux éléments importants doivent intéresser les employés d’aéroport sur la définition de la traite des personnes :</a:t>
            </a:r>
          </a:p>
          <a:p>
            <a:pPr marL="755651" lvl="1" indent="-377825" algn="just">
              <a:lnSpc>
                <a:spcPts val="5250"/>
              </a:lnSpc>
              <a:buFont typeface="Arial"/>
              <a:buChar char="•"/>
            </a:pPr>
            <a:r>
              <a:rPr lang="fr-CA" sz="3500" dirty="0">
                <a:solidFill>
                  <a:srgbClr val="203A4F"/>
                </a:solidFill>
                <a:latin typeface="Roboto Condensed 2 Light"/>
                <a:ea typeface="Roboto Condensed 2 Light"/>
                <a:cs typeface="Roboto Condensed 2 Light"/>
                <a:sym typeface="Roboto Condensed 2 Light"/>
              </a:rPr>
              <a:t>Tout d’abord, la traite des personnes comprend le transport de personnes à des fins d’exploitation mais peut aussi se produire sans transport.</a:t>
            </a:r>
          </a:p>
          <a:p>
            <a:pPr marL="755651" lvl="1" indent="-377825" algn="just">
              <a:lnSpc>
                <a:spcPts val="4725"/>
              </a:lnSpc>
              <a:buFont typeface="Arial"/>
              <a:buChar char="•"/>
            </a:pPr>
            <a:r>
              <a:rPr lang="fr-CA" sz="3500" dirty="0">
                <a:solidFill>
                  <a:srgbClr val="203A4F"/>
                </a:solidFill>
                <a:latin typeface="Roboto Condensed 2 Light"/>
                <a:ea typeface="Roboto Condensed 2 Light"/>
                <a:cs typeface="Roboto Condensed 2 Light"/>
                <a:sym typeface="Roboto Condensed 2 Light"/>
              </a:rPr>
              <a:t>Ensuite, le crime de </a:t>
            </a:r>
            <a:r>
              <a:rPr lang="fr-CA" sz="3500" dirty="0">
                <a:solidFill>
                  <a:srgbClr val="B85B23"/>
                </a:solidFill>
                <a:latin typeface="Roboto Condensed 2 Light"/>
                <a:ea typeface="Roboto Condensed 2 Light"/>
                <a:cs typeface="Roboto Condensed 2 Light"/>
                <a:sym typeface="Roboto Condensed 2 Light"/>
              </a:rPr>
              <a:t>traite des personnes</a:t>
            </a:r>
            <a:r>
              <a:rPr lang="fr-CA" sz="3500" dirty="0">
                <a:solidFill>
                  <a:srgbClr val="203A4F"/>
                </a:solidFill>
                <a:latin typeface="Roboto Condensed 2 Light"/>
                <a:ea typeface="Roboto Condensed 2 Light"/>
                <a:cs typeface="Roboto Condensed 2 Light"/>
                <a:sym typeface="Roboto Condensed 2 Light"/>
              </a:rPr>
              <a:t> est différent du crime de </a:t>
            </a:r>
            <a:r>
              <a:rPr lang="fr-CA" sz="3500" dirty="0">
                <a:solidFill>
                  <a:srgbClr val="B85B23"/>
                </a:solidFill>
                <a:latin typeface="Roboto Condensed 2 Light"/>
                <a:ea typeface="Roboto Condensed 2 Light"/>
                <a:cs typeface="Roboto Condensed 2 Light"/>
                <a:sym typeface="Roboto Condensed 2 Light"/>
              </a:rPr>
              <a:t>passage des clandestins</a:t>
            </a:r>
            <a:r>
              <a:rPr lang="fr-CA" sz="3500" dirty="0">
                <a:solidFill>
                  <a:srgbClr val="203A4F"/>
                </a:solidFill>
                <a:latin typeface="Roboto Condensed 2 Light"/>
                <a:ea typeface="Roboto Condensed 2 Light"/>
                <a:cs typeface="Roboto Condensed 2 Light"/>
                <a:sym typeface="Roboto Condensed 2 Light"/>
              </a:rPr>
              <a:t>. Le passage de clandestins constitue une violation des principes d’un État par le déplacement consensuel de personnes à travers une frontière. La traite des personnes par contre est un crime d’exploitation caractérisé par la violation des droits de la personne par un trafiquant.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Points clés :</a:t>
            </a:r>
          </a:p>
        </p:txBody>
      </p:sp>
      <p:grpSp>
        <p:nvGrpSpPr>
          <p:cNvPr id="12" name="Group 6">
            <a:extLst>
              <a:ext uri="{FF2B5EF4-FFF2-40B4-BE49-F238E27FC236}">
                <a16:creationId xmlns:a16="http://schemas.microsoft.com/office/drawing/2014/main" id="{A631FB21-152E-113D-CA05-54FD2755D184}"/>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C324324A-E275-CBF5-204A-246151B852A7}"/>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0FDCA5EA-C577-57FB-8B04-49A7AB5C5E98}"/>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98A62CFE-303C-716E-CBC9-3AE38EEB28DF}"/>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fr-CA" sz="8000" b="1">
                <a:solidFill>
                  <a:srgbClr val="203A4F"/>
                </a:solidFill>
                <a:latin typeface="Bebas Neue Bold"/>
                <a:ea typeface="Bebas Neue Bold"/>
                <a:cs typeface="Bebas Neue Bold"/>
                <a:sym typeface="Bebas Neue Bold"/>
              </a:rPr>
              <a:t>la traite des personnes dans les aéroports</a:t>
            </a:r>
          </a:p>
        </p:txBody>
      </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grpSp>
        <p:nvGrpSpPr>
          <p:cNvPr id="13" name="Group 6">
            <a:extLst>
              <a:ext uri="{FF2B5EF4-FFF2-40B4-BE49-F238E27FC236}">
                <a16:creationId xmlns:a16="http://schemas.microsoft.com/office/drawing/2014/main" id="{A7D0182D-8192-4847-BCBC-3C37FC6B6F57}"/>
              </a:ext>
            </a:extLst>
          </p:cNvPr>
          <p:cNvGrpSpPr/>
          <p:nvPr/>
        </p:nvGrpSpPr>
        <p:grpSpPr>
          <a:xfrm>
            <a:off x="11238467" y="8911159"/>
            <a:ext cx="6549907" cy="2933495"/>
            <a:chOff x="0" y="-202588"/>
            <a:chExt cx="8733209" cy="3911328"/>
          </a:xfrm>
        </p:grpSpPr>
        <p:grpSp>
          <p:nvGrpSpPr>
            <p:cNvPr id="14" name="Group 7">
              <a:extLst>
                <a:ext uri="{FF2B5EF4-FFF2-40B4-BE49-F238E27FC236}">
                  <a16:creationId xmlns:a16="http://schemas.microsoft.com/office/drawing/2014/main" id="{E3545766-CBD6-6E93-B353-27F9DAA3294F}"/>
                </a:ext>
              </a:extLst>
            </p:cNvPr>
            <p:cNvGrpSpPr/>
            <p:nvPr/>
          </p:nvGrpSpPr>
          <p:grpSpPr>
            <a:xfrm>
              <a:off x="0" y="0"/>
              <a:ext cx="1503674" cy="1631867"/>
              <a:chOff x="0" y="0"/>
              <a:chExt cx="533159" cy="578612"/>
            </a:xfrm>
          </p:grpSpPr>
          <p:sp>
            <p:nvSpPr>
              <p:cNvPr id="16" name="Freeform 8">
                <a:extLst>
                  <a:ext uri="{FF2B5EF4-FFF2-40B4-BE49-F238E27FC236}">
                    <a16:creationId xmlns:a16="http://schemas.microsoft.com/office/drawing/2014/main" id="{C0A3D18F-E401-3D88-E79A-682B8D92402C}"/>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5" name="TextBox 9">
              <a:extLst>
                <a:ext uri="{FF2B5EF4-FFF2-40B4-BE49-F238E27FC236}">
                  <a16:creationId xmlns:a16="http://schemas.microsoft.com/office/drawing/2014/main" id="{42A548C0-0F9C-B7AA-253F-8D60918FB637}"/>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La traite des personnes dans les aéroports</a:t>
            </a:r>
          </a:p>
        </p:txBody>
      </p:sp>
      <p:sp>
        <p:nvSpPr>
          <p:cNvPr id="6" name="TextBox 6"/>
          <p:cNvSpPr txBox="1"/>
          <p:nvPr/>
        </p:nvSpPr>
        <p:spPr>
          <a:xfrm>
            <a:off x="524432" y="3688646"/>
            <a:ext cx="16424682" cy="5379678"/>
          </a:xfrm>
          <a:prstGeom prst="rect">
            <a:avLst/>
          </a:prstGeom>
        </p:spPr>
        <p:txBody>
          <a:bodyPr lIns="0" tIns="0" rIns="0" bIns="0" rtlCol="0" anchor="t">
            <a:spAutoFit/>
          </a:bodyPr>
          <a:lstStyle/>
          <a:p>
            <a:pPr algn="just">
              <a:lnSpc>
                <a:spcPts val="5250"/>
              </a:lnSpc>
            </a:pPr>
            <a:r>
              <a:rPr lang="fr-CA" sz="3500" dirty="0">
                <a:solidFill>
                  <a:srgbClr val="203A4F"/>
                </a:solidFill>
                <a:latin typeface="Roboto Condensed 2 Light"/>
                <a:ea typeface="Roboto Condensed 2 Light"/>
                <a:cs typeface="Roboto Condensed 2 Light"/>
                <a:sym typeface="Roboto Condensed 2 Light"/>
              </a:rPr>
              <a:t>Très souvent, les trafiquants font déplacer leurs victimes, même si la traite des personnes n’implique pas toujours un déplacement (une personne peut être contrainte de travailler dans sa propre ville).</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algn="just">
              <a:lnSpc>
                <a:spcPts val="5250"/>
              </a:lnSpc>
            </a:pPr>
            <a:r>
              <a:rPr lang="fr-CA" sz="3500" dirty="0">
                <a:solidFill>
                  <a:srgbClr val="203A4F"/>
                </a:solidFill>
                <a:latin typeface="Roboto Condensed 2 Light"/>
                <a:ea typeface="Roboto Condensed 2 Light"/>
                <a:cs typeface="Roboto Condensed 2 Light"/>
                <a:sym typeface="Roboto Condensed 2 Light"/>
              </a:rPr>
              <a:t>Selon l’Organisation internationale pour les migrations, « près de 80 % des trajets internationaux de traite passent par des points de contrôle frontaliers officiels, comme les aéroports et les postes frontaliers terrestres ».</a:t>
            </a:r>
            <a:r>
              <a:rPr lang="fr-CA" sz="3500" baseline="30000" dirty="0">
                <a:solidFill>
                  <a:srgbClr val="203A4F"/>
                </a:solidFill>
                <a:latin typeface="Roboto Condensed 2 Light"/>
                <a:ea typeface="Roboto Condensed 2 Light"/>
                <a:cs typeface="Roboto Condensed 2 Light"/>
                <a:sym typeface="Roboto Condensed 2 Light"/>
              </a:rPr>
              <a:t>2</a:t>
            </a:r>
            <a:r>
              <a:rPr lang="fr-CA" sz="3500" dirty="0">
                <a:solidFill>
                  <a:srgbClr val="203A4F"/>
                </a:solidFill>
                <a:latin typeface="Roboto Condensed 2 Light"/>
                <a:ea typeface="Roboto Condensed 2 Light"/>
                <a:cs typeface="Roboto Condensed 2 Light"/>
                <a:sym typeface="Roboto Condensed 2 Light"/>
              </a:rPr>
              <a:t>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Points clés :</a:t>
            </a:r>
          </a:p>
        </p:txBody>
      </p:sp>
      <p:grpSp>
        <p:nvGrpSpPr>
          <p:cNvPr id="12" name="Group 6">
            <a:extLst>
              <a:ext uri="{FF2B5EF4-FFF2-40B4-BE49-F238E27FC236}">
                <a16:creationId xmlns:a16="http://schemas.microsoft.com/office/drawing/2014/main" id="{0DDF6B09-17D9-9CE5-5B29-F339ECC69146}"/>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03B676CC-85B4-E82F-F38E-86C7D9620270}"/>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D922016E-58C0-5FA1-C4F6-981B18F347CE}"/>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55A64497-131F-040D-9BE7-67E036205BD3}"/>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fr-CA" sz="8000" b="1">
                <a:solidFill>
                  <a:srgbClr val="203A4F"/>
                </a:solidFill>
                <a:latin typeface="Bebas Neue Bold"/>
                <a:ea typeface="Bebas Neue Bold"/>
                <a:cs typeface="Bebas Neue Bold"/>
                <a:sym typeface="Bebas Neue Bold"/>
              </a:rPr>
              <a:t>La traite des personnes dans les aéroports</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fr-CA" sz="3500">
                <a:solidFill>
                  <a:srgbClr val="203A4F"/>
                </a:solidFill>
                <a:latin typeface="Roboto Condensed 2 Light"/>
                <a:ea typeface="Roboto Condensed 2 Light"/>
                <a:cs typeface="Roboto Condensed 2 Light"/>
                <a:sym typeface="Roboto Condensed 2 Light"/>
              </a:rPr>
              <a:t>Trois raisons justifient la récurrence du déplacement dans la traite des personnes : </a:t>
            </a:r>
          </a:p>
          <a:p>
            <a:pPr marL="755651" lvl="1" indent="-377825" algn="just">
              <a:lnSpc>
                <a:spcPts val="5250"/>
              </a:lnSpc>
              <a:buAutoNum type="arabicPeriod"/>
            </a:pPr>
            <a:r>
              <a:rPr lang="fr-CA" sz="3500">
                <a:solidFill>
                  <a:srgbClr val="203A4F"/>
                </a:solidFill>
                <a:latin typeface="Roboto Condensed 2 Light"/>
                <a:ea typeface="Roboto Condensed 2 Light"/>
                <a:cs typeface="Roboto Condensed 2 Light"/>
                <a:sym typeface="Roboto Condensed 2 Light"/>
              </a:rPr>
              <a:t>Les victimes sont plus vulnérables et donc plus faciles à contrôler dans des lieux inconnus;  </a:t>
            </a:r>
          </a:p>
          <a:p>
            <a:pPr marL="755651" lvl="1" indent="-377825" algn="just">
              <a:lnSpc>
                <a:spcPts val="5250"/>
              </a:lnSpc>
              <a:buAutoNum type="arabicPeriod"/>
            </a:pPr>
            <a:r>
              <a:rPr lang="fr-CA" sz="3500">
                <a:solidFill>
                  <a:srgbClr val="203A4F"/>
                </a:solidFill>
                <a:latin typeface="Roboto Condensed 2 Light"/>
                <a:ea typeface="Roboto Condensed 2 Light"/>
                <a:cs typeface="Roboto Condensed 2 Light"/>
                <a:sym typeface="Roboto Condensed 2 Light"/>
              </a:rPr>
              <a:t>Les trafiquants déplacent leurs victimes pour éviter d’être repérés; </a:t>
            </a:r>
          </a:p>
          <a:p>
            <a:pPr marL="755651" lvl="1" indent="-377825" algn="just">
              <a:lnSpc>
                <a:spcPts val="5250"/>
              </a:lnSpc>
              <a:buAutoNum type="arabicPeriod"/>
            </a:pPr>
            <a:r>
              <a:rPr lang="fr-CA" sz="3500">
                <a:solidFill>
                  <a:srgbClr val="203A4F"/>
                </a:solidFill>
                <a:latin typeface="Roboto Condensed 2 Light"/>
                <a:ea typeface="Roboto Condensed 2 Light"/>
                <a:cs typeface="Roboto Condensed 2 Light"/>
                <a:sym typeface="Roboto Condensed 2 Light"/>
              </a:rPr>
              <a:t>Les trafiquants transportent leurs victimes dans des sites où leurs activités d’exploitation augmenteront leurs profits.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fr-CA" sz="3999" b="1">
                <a:solidFill>
                  <a:srgbClr val="203A4F"/>
                </a:solidFill>
                <a:latin typeface="Roboto Condensed 1 Bold"/>
                <a:ea typeface="Roboto Condensed 1 Bold"/>
                <a:cs typeface="Roboto Condensed 1 Bold"/>
                <a:sym typeface="Roboto Condensed 1 Bold"/>
              </a:rPr>
              <a:t>Points clés :</a:t>
            </a:r>
          </a:p>
        </p:txBody>
      </p:sp>
      <p:grpSp>
        <p:nvGrpSpPr>
          <p:cNvPr id="12" name="Group 6">
            <a:extLst>
              <a:ext uri="{FF2B5EF4-FFF2-40B4-BE49-F238E27FC236}">
                <a16:creationId xmlns:a16="http://schemas.microsoft.com/office/drawing/2014/main" id="{C5CBE2E0-5651-8ABA-5B4A-55764A84A086}"/>
              </a:ext>
            </a:extLst>
          </p:cNvPr>
          <p:cNvGrpSpPr/>
          <p:nvPr/>
        </p:nvGrpSpPr>
        <p:grpSpPr>
          <a:xfrm>
            <a:off x="11238467" y="8911159"/>
            <a:ext cx="6549907" cy="2933495"/>
            <a:chOff x="0" y="-202588"/>
            <a:chExt cx="8733209" cy="3911328"/>
          </a:xfrm>
        </p:grpSpPr>
        <p:grpSp>
          <p:nvGrpSpPr>
            <p:cNvPr id="13" name="Group 7">
              <a:extLst>
                <a:ext uri="{FF2B5EF4-FFF2-40B4-BE49-F238E27FC236}">
                  <a16:creationId xmlns:a16="http://schemas.microsoft.com/office/drawing/2014/main" id="{6A8691DB-486E-8FC4-1E61-25D451E76548}"/>
                </a:ext>
              </a:extLst>
            </p:cNvPr>
            <p:cNvGrpSpPr/>
            <p:nvPr/>
          </p:nvGrpSpPr>
          <p:grpSpPr>
            <a:xfrm>
              <a:off x="0" y="0"/>
              <a:ext cx="1503674" cy="1631867"/>
              <a:chOff x="0" y="0"/>
              <a:chExt cx="533159" cy="578612"/>
            </a:xfrm>
          </p:grpSpPr>
          <p:sp>
            <p:nvSpPr>
              <p:cNvPr id="15" name="Freeform 8">
                <a:extLst>
                  <a:ext uri="{FF2B5EF4-FFF2-40B4-BE49-F238E27FC236}">
                    <a16:creationId xmlns:a16="http://schemas.microsoft.com/office/drawing/2014/main" id="{D3743D88-13EB-8101-0A08-2D232C2984DF}"/>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4" name="TextBox 9">
              <a:extLst>
                <a:ext uri="{FF2B5EF4-FFF2-40B4-BE49-F238E27FC236}">
                  <a16:creationId xmlns:a16="http://schemas.microsoft.com/office/drawing/2014/main" id="{F574E070-3D6C-1896-7160-FE3F72560DDD}"/>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3377452"/>
            <a:ext cx="15398628" cy="2051844"/>
          </a:xfrm>
          <a:prstGeom prst="rect">
            <a:avLst/>
          </a:prstGeom>
        </p:spPr>
        <p:txBody>
          <a:bodyPr lIns="0" tIns="0" rIns="0" bIns="0" rtlCol="0" anchor="t">
            <a:spAutoFit/>
          </a:bodyPr>
          <a:lstStyle/>
          <a:p>
            <a:pPr marL="0" lvl="0" indent="0" algn="ctr">
              <a:lnSpc>
                <a:spcPts val="8000"/>
              </a:lnSpc>
              <a:spcBef>
                <a:spcPct val="0"/>
              </a:spcBef>
            </a:pPr>
            <a:r>
              <a:rPr lang="fr-CA" sz="8000" b="1" dirty="0">
                <a:solidFill>
                  <a:srgbClr val="203A4F"/>
                </a:solidFill>
                <a:latin typeface="Bebas Neue Bold"/>
                <a:ea typeface="Bebas Neue Bold"/>
                <a:cs typeface="Bebas Neue Bold"/>
                <a:sym typeface="Bebas Neue Bold"/>
              </a:rPr>
              <a:t>mythes et réalités sur la traite</a:t>
            </a:r>
            <a:br>
              <a:rPr lang="fr-CA" sz="8000" b="1" dirty="0">
                <a:solidFill>
                  <a:srgbClr val="203A4F"/>
                </a:solidFill>
                <a:latin typeface="Bebas Neue Bold"/>
                <a:ea typeface="Bebas Neue Bold"/>
                <a:cs typeface="Bebas Neue Bold"/>
                <a:sym typeface="Bebas Neue Bold"/>
              </a:rPr>
            </a:br>
            <a:r>
              <a:rPr lang="fr-CA" sz="8000" b="1" dirty="0">
                <a:solidFill>
                  <a:srgbClr val="203A4F"/>
                </a:solidFill>
                <a:latin typeface="Bebas Neue Bold"/>
                <a:ea typeface="Bebas Neue Bold"/>
                <a:cs typeface="Bebas Neue Bold"/>
                <a:sym typeface="Bebas Neue Bold"/>
              </a:rPr>
              <a:t>des personnes</a:t>
            </a:r>
          </a:p>
        </p:txBody>
      </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grpSp>
        <p:nvGrpSpPr>
          <p:cNvPr id="13" name="Group 6">
            <a:extLst>
              <a:ext uri="{FF2B5EF4-FFF2-40B4-BE49-F238E27FC236}">
                <a16:creationId xmlns:a16="http://schemas.microsoft.com/office/drawing/2014/main" id="{4EFF16D5-EE48-B6B9-5D3F-C34D456517E1}"/>
              </a:ext>
            </a:extLst>
          </p:cNvPr>
          <p:cNvGrpSpPr/>
          <p:nvPr/>
        </p:nvGrpSpPr>
        <p:grpSpPr>
          <a:xfrm>
            <a:off x="11238467" y="8911159"/>
            <a:ext cx="6549907" cy="2933495"/>
            <a:chOff x="0" y="-202588"/>
            <a:chExt cx="8733209" cy="3911328"/>
          </a:xfrm>
        </p:grpSpPr>
        <p:grpSp>
          <p:nvGrpSpPr>
            <p:cNvPr id="14" name="Group 7">
              <a:extLst>
                <a:ext uri="{FF2B5EF4-FFF2-40B4-BE49-F238E27FC236}">
                  <a16:creationId xmlns:a16="http://schemas.microsoft.com/office/drawing/2014/main" id="{71CE70F1-26AA-6C55-B09E-913874D511ED}"/>
                </a:ext>
              </a:extLst>
            </p:cNvPr>
            <p:cNvGrpSpPr/>
            <p:nvPr/>
          </p:nvGrpSpPr>
          <p:grpSpPr>
            <a:xfrm>
              <a:off x="0" y="0"/>
              <a:ext cx="1503674" cy="1631867"/>
              <a:chOff x="0" y="0"/>
              <a:chExt cx="533159" cy="578612"/>
            </a:xfrm>
          </p:grpSpPr>
          <p:sp>
            <p:nvSpPr>
              <p:cNvPr id="16" name="Freeform 8">
                <a:extLst>
                  <a:ext uri="{FF2B5EF4-FFF2-40B4-BE49-F238E27FC236}">
                    <a16:creationId xmlns:a16="http://schemas.microsoft.com/office/drawing/2014/main" id="{77062D6F-DED2-999C-A355-FA0CC2F5A439}"/>
                  </a:ext>
                </a:extLst>
              </p:cNvPr>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5" name="TextBox 9">
              <a:extLst>
                <a:ext uri="{FF2B5EF4-FFF2-40B4-BE49-F238E27FC236}">
                  <a16:creationId xmlns:a16="http://schemas.microsoft.com/office/drawing/2014/main" id="{8425A8E2-C7D5-8391-B358-C3519E055BFB}"/>
                </a:ext>
              </a:extLst>
            </p:cNvPr>
            <p:cNvSpPr txBox="1"/>
            <p:nvPr/>
          </p:nvSpPr>
          <p:spPr>
            <a:xfrm>
              <a:off x="1661849" y="-202588"/>
              <a:ext cx="7071360" cy="3911328"/>
            </a:xfrm>
            <a:prstGeom prst="rect">
              <a:avLst/>
            </a:prstGeom>
          </p:spPr>
          <p:txBody>
            <a:bodyPr lIns="0" tIns="0" rIns="0" bIns="0" rtlCol="0" anchor="t">
              <a:spAutoFit/>
            </a:bodyPr>
            <a:lstStyle/>
            <a:p>
              <a:pPr>
                <a:lnSpc>
                  <a:spcPts val="12259"/>
                </a:lnSpc>
              </a:pPr>
              <a:r>
                <a:rPr lang="fr-CA" sz="5400" b="1" dirty="0">
                  <a:solidFill>
                    <a:srgbClr val="B85B23"/>
                  </a:solidFill>
                  <a:latin typeface="Roboto Condensed 1 Bold"/>
                  <a:ea typeface="Roboto Condensed 1 Bold"/>
                  <a:cs typeface="Roboto Condensed 1 Bold"/>
                  <a:sym typeface="Roboto Condensed 1 Bold"/>
                </a:rPr>
                <a:t>#DestinationEspoir</a:t>
              </a:r>
              <a:endParaRPr lang="fr-CA" sz="5133" b="1" dirty="0">
                <a:solidFill>
                  <a:srgbClr val="B85B23"/>
                </a:solidFill>
                <a:latin typeface="Roboto Condensed 1 Bold"/>
                <a:ea typeface="Roboto Condensed 1 Bold"/>
                <a:cs typeface="Roboto Condensed 1 Bold"/>
                <a:sym typeface="Roboto Condensed 1 Bold"/>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1E3915CA784949850F2C22F1AD0ED2" ma:contentTypeVersion="16" ma:contentTypeDescription="Create a new document." ma:contentTypeScope="" ma:versionID="fe3626a2612ddacd8473e58e53e73bff">
  <xsd:schema xmlns:xsd="http://www.w3.org/2001/XMLSchema" xmlns:xs="http://www.w3.org/2001/XMLSchema" xmlns:p="http://schemas.microsoft.com/office/2006/metadata/properties" xmlns:ns2="84f3eb6c-d3d8-40bc-ab2e-02dbf2c4d343" xmlns:ns3="dfe69615-2778-4028-85bd-44cc59bc1c87" targetNamespace="http://schemas.microsoft.com/office/2006/metadata/properties" ma:root="true" ma:fieldsID="d884a89ed3ef02c04f51f2f3068369a2" ns2:_="" ns3:_="">
    <xsd:import namespace="84f3eb6c-d3d8-40bc-ab2e-02dbf2c4d343"/>
    <xsd:import namespace="dfe69615-2778-4028-85bd-44cc59bc1c8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3eb6c-d3d8-40bc-ab2e-02dbf2c4d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82b943ff-dfc2-4daf-811f-11324bde0f63" ma:termSetId="09814cd3-568e-fe90-9814-8d621ff8fb84" ma:anchorId="fba54fb3-c3e1-fe81-a776-ca4b69148c4d" ma:open="true" ma:isKeyword="false">
      <xsd:complexType>
        <xsd:sequence>
          <xsd:element ref="pc:Terms" minOccurs="0" maxOccurs="1"/>
        </xsd:sequence>
      </xsd:complex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fe69615-2778-4028-85bd-44cc59bc1c87"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284c307-655d-4a0f-926f-0330ed4c7f6a}" ma:internalName="TaxCatchAll" ma:showField="CatchAllData" ma:web="dfe69615-2778-4028-85bd-44cc59bc1c8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fe69615-2778-4028-85bd-44cc59bc1c87" xsi:nil="true"/>
    <lcf76f155ced4ddcb4097134ff3c332f xmlns="84f3eb6c-d3d8-40bc-ab2e-02dbf2c4d34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8193AC-1B66-4769-BC1F-34CBDADD1FB2}"/>
</file>

<file path=customXml/itemProps2.xml><?xml version="1.0" encoding="utf-8"?>
<ds:datastoreItem xmlns:ds="http://schemas.openxmlformats.org/officeDocument/2006/customXml" ds:itemID="{59D14CC9-43E7-40B4-BAAD-5FD8312D4CB3}">
  <ds:schemaRefs>
    <ds:schemaRef ds:uri="http://schemas.microsoft.com/sharepoint/v3/contenttype/forms"/>
  </ds:schemaRefs>
</ds:datastoreItem>
</file>

<file path=customXml/itemProps3.xml><?xml version="1.0" encoding="utf-8"?>
<ds:datastoreItem xmlns:ds="http://schemas.openxmlformats.org/officeDocument/2006/customXml" ds:itemID="{72D6CBB0-BE0C-469C-A946-8D979A6908E0}">
  <ds:schemaRefs>
    <ds:schemaRef ds:uri="http://purl.org/dc/elements/1.1/"/>
    <ds:schemaRef ds:uri="http://purl.org/dc/terms/"/>
    <ds:schemaRef ds:uri="77258058-5bb6-4857-b90b-5d2d3d10b7ab"/>
    <ds:schemaRef ds:uri="http://purl.org/dc/dcmitype/"/>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dfe69615-2778-4028-85bd-44cc59bc1c87"/>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13</TotalTime>
  <Words>1978</Words>
  <Application>Microsoft Office PowerPoint</Application>
  <PresentationFormat>Custom</PresentationFormat>
  <Paragraphs>135</Paragraphs>
  <Slides>25</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Roboto Condensed 1 Bold Italics</vt:lpstr>
      <vt:lpstr>Aptos</vt:lpstr>
      <vt:lpstr>Bebas Neue Bold</vt:lpstr>
      <vt:lpstr>Arial</vt:lpstr>
      <vt:lpstr>Calibri</vt:lpstr>
      <vt:lpstr>Roboto Condensed 2 Light</vt:lpstr>
      <vt:lpstr>Open Sauce</vt:lpstr>
      <vt:lpstr>Roboto Condensed 1</vt:lpstr>
      <vt:lpstr>Roboto Condensed 1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POS</dc:title>
  <dc:creator>Alice MacCormack</dc:creator>
  <cp:lastModifiedBy>Alice MacCormack</cp:lastModifiedBy>
  <cp:revision>6</cp:revision>
  <dcterms:created xsi:type="dcterms:W3CDTF">2006-08-16T00:00:00Z</dcterms:created>
  <dcterms:modified xsi:type="dcterms:W3CDTF">2026-03-25T22:00:17Z</dcterms:modified>
  <dc:identifier>DAHAJ0L18Nk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0x010100E91E3915CA784949850F2C22F1AD0ED2</vt:lpwstr>
  </property>
  <property fmtid="{D5CDD505-2E9C-101B-9397-08002B2CF9AE}" pid="3" name="MediaServiceImageTags">
    <vt:lpwstr/>
  </property>
</Properties>
</file>