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30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x="18288000" cy="10287000"/>
  <p:notesSz cx="6858000" cy="9144000"/>
  <p:embeddedFontLst>
    <p:embeddedFont>
      <p:font typeface="Bebas Neue Bold" panose="020B0604020202020204" charset="0"/>
      <p:regular r:id="rId31"/>
    </p:embeddedFont>
    <p:embeddedFont>
      <p:font typeface="Open Sauce" panose="020B0604020202020204" charset="0"/>
      <p:regular r:id="rId32"/>
    </p:embeddedFont>
    <p:embeddedFont>
      <p:font typeface="Roboto Condensed 1" panose="020B0604020202020204" charset="0"/>
      <p:regular r:id="rId33"/>
    </p:embeddedFont>
    <p:embeddedFont>
      <p:font typeface="Roboto Condensed 1 Bold" panose="020B0604020202020204" charset="0"/>
      <p:regular r:id="rId34"/>
    </p:embeddedFont>
    <p:embeddedFont>
      <p:font typeface="Roboto Condensed 1 Bold Italics" panose="020B0604020202020204" charset="0"/>
      <p:regular r:id="rId35"/>
    </p:embeddedFont>
    <p:embeddedFont>
      <p:font typeface="Roboto Condensed 2 Light" panose="020B0604020202020204" charset="0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9" d="100"/>
          <a:sy n="69" d="100"/>
        </p:scale>
        <p:origin x="75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font" Target="fonts/font4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3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ce MacCormack" userId="aa02e19e-d3fe-4585-b2c1-9f268931d5f6" providerId="ADAL" clId="{EBFB7FA8-18CC-490E-AE1F-194D3D29676F}"/>
    <pc:docChg chg="modSld">
      <pc:chgData name="Alice MacCormack" userId="aa02e19e-d3fe-4585-b2c1-9f268931d5f6" providerId="ADAL" clId="{EBFB7FA8-18CC-490E-AE1F-194D3D29676F}" dt="2026-03-25T21:59:05.433" v="2" actId="947"/>
      <pc:docMkLst>
        <pc:docMk/>
      </pc:docMkLst>
      <pc:sldChg chg="modSp mod">
        <pc:chgData name="Alice MacCormack" userId="aa02e19e-d3fe-4585-b2c1-9f268931d5f6" providerId="ADAL" clId="{EBFB7FA8-18CC-490E-AE1F-194D3D29676F}" dt="2026-03-25T21:56:58.635" v="0" actId="947"/>
        <pc:sldMkLst>
          <pc:docMk/>
          <pc:sldMk cId="0" sldId="266"/>
        </pc:sldMkLst>
        <pc:spChg chg="mod">
          <ac:chgData name="Alice MacCormack" userId="aa02e19e-d3fe-4585-b2c1-9f268931d5f6" providerId="ADAL" clId="{EBFB7FA8-18CC-490E-AE1F-194D3D29676F}" dt="2026-03-25T21:56:58.635" v="0" actId="947"/>
          <ac:spMkLst>
            <pc:docMk/>
            <pc:sldMk cId="0" sldId="266"/>
            <ac:spMk id="2" creationId="{00000000-0000-0000-0000-000000000000}"/>
          </ac:spMkLst>
        </pc:spChg>
      </pc:sldChg>
      <pc:sldChg chg="modSp mod">
        <pc:chgData name="Alice MacCormack" userId="aa02e19e-d3fe-4585-b2c1-9f268931d5f6" providerId="ADAL" clId="{EBFB7FA8-18CC-490E-AE1F-194D3D29676F}" dt="2026-03-25T21:59:05.433" v="2" actId="947"/>
        <pc:sldMkLst>
          <pc:docMk/>
          <pc:sldMk cId="0" sldId="272"/>
        </pc:sldMkLst>
        <pc:spChg chg="mod">
          <ac:chgData name="Alice MacCormack" userId="aa02e19e-d3fe-4585-b2c1-9f268931d5f6" providerId="ADAL" clId="{EBFB7FA8-18CC-490E-AE1F-194D3D29676F}" dt="2026-03-25T21:59:05.433" v="2" actId="947"/>
          <ac:spMkLst>
            <pc:docMk/>
            <pc:sldMk cId="0" sldId="272"/>
            <ac:spMk id="7" creationId="{00000000-0000-0000-0000-000000000000}"/>
          </ac:spMkLst>
        </pc:spChg>
      </pc:sldChg>
      <pc:sldChg chg="modSp mod">
        <pc:chgData name="Alice MacCormack" userId="aa02e19e-d3fe-4585-b2c1-9f268931d5f6" providerId="ADAL" clId="{EBFB7FA8-18CC-490E-AE1F-194D3D29676F}" dt="2026-03-25T21:57:49.552" v="1" actId="947"/>
        <pc:sldMkLst>
          <pc:docMk/>
          <pc:sldMk cId="0" sldId="273"/>
        </pc:sldMkLst>
        <pc:spChg chg="mod">
          <ac:chgData name="Alice MacCormack" userId="aa02e19e-d3fe-4585-b2c1-9f268931d5f6" providerId="ADAL" clId="{EBFB7FA8-18CC-490E-AE1F-194D3D29676F}" dt="2026-03-25T21:57:49.552" v="1" actId="947"/>
          <ac:spMkLst>
            <pc:docMk/>
            <pc:sldMk cId="0" sldId="273"/>
            <ac:spMk id="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10C25-ABAC-4A87-B27E-A18C491C453D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360DB-244B-4B21-8C92-36E810C18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309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F360DB-244B-4B21-8C92-36E810C18EF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73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stalliance.org/aviation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om.int/news/iom-most-victims-trafficked-internationally-cross-official-border-points" TargetMode="External"/><Relationship Id="rId7" Type="http://schemas.openxmlformats.org/officeDocument/2006/relationships/hyperlink" Target="https://polarisproject.org/wp-content/uploads/2018/08/A-Roadmap-for-Systems-and-Industries-to-Prevent-and-Disrupt-Human-Trafficking-Transportation-Industry.pdf" TargetMode="External"/><Relationship Id="rId2" Type="http://schemas.openxmlformats.org/officeDocument/2006/relationships/hyperlink" Target="https://www.ilo.org/sites/default/files/wcmsp5/groups/public/%40ed_norm/%40ipec/documents/publication/wcms_854795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transportation.gov/sites/dot.gov/files/2025-04/DOT_TLAHT_Toolkit_Aviation_508c_English.pdf" TargetMode="External"/><Relationship Id="rId5" Type="http://schemas.openxmlformats.org/officeDocument/2006/relationships/hyperlink" Target="https://polarisproject.org/myths-facts-and-statistics/" TargetMode="External"/><Relationship Id="rId4" Type="http://schemas.openxmlformats.org/officeDocument/2006/relationships/hyperlink" Target="https://polarisproject.org/love-and-traffickin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C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2327408">
            <a:off x="-8115300" y="-527228"/>
            <a:ext cx="18288000" cy="2395576"/>
            <a:chOff x="0" y="0"/>
            <a:chExt cx="2716398" cy="35582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16398" cy="355826"/>
            </a:xfrm>
            <a:custGeom>
              <a:avLst/>
              <a:gdLst/>
              <a:ahLst/>
              <a:cxnLst/>
              <a:rect l="l" t="t" r="r" b="b"/>
              <a:pathLst>
                <a:path w="2716398" h="355826">
                  <a:moveTo>
                    <a:pt x="0" y="0"/>
                  </a:moveTo>
                  <a:lnTo>
                    <a:pt x="2716398" y="0"/>
                  </a:lnTo>
                  <a:lnTo>
                    <a:pt x="2716398" y="355826"/>
                  </a:lnTo>
                  <a:lnTo>
                    <a:pt x="0" y="355826"/>
                  </a:lnTo>
                  <a:close/>
                </a:path>
              </a:pathLst>
            </a:custGeom>
            <a:solidFill>
              <a:srgbClr val="203A4F"/>
            </a:solidFill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194242" y="8065531"/>
            <a:ext cx="9424176" cy="237360"/>
            <a:chOff x="0" y="0"/>
            <a:chExt cx="2482088" cy="625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82087" cy="62514"/>
            </a:xfrm>
            <a:custGeom>
              <a:avLst/>
              <a:gdLst/>
              <a:ahLst/>
              <a:cxnLst/>
              <a:rect l="l" t="t" r="r" b="b"/>
              <a:pathLst>
                <a:path w="2482087" h="62514">
                  <a:moveTo>
                    <a:pt x="0" y="0"/>
                  </a:moveTo>
                  <a:lnTo>
                    <a:pt x="2482087" y="0"/>
                  </a:lnTo>
                  <a:lnTo>
                    <a:pt x="2482087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2482088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207016" y="1685658"/>
            <a:ext cx="16242784" cy="59229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1400"/>
              </a:lnSpc>
              <a:spcBef>
                <a:spcPct val="0"/>
              </a:spcBef>
            </a:pPr>
            <a:r>
              <a:rPr lang="es-ES" sz="11400" b="1" dirty="0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Formación introductoria para empleados de aeropuerto sobre cómo reconocer y responder a la trata de personas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325571" y="9203623"/>
            <a:ext cx="2178470" cy="248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059"/>
              </a:lnSpc>
            </a:pPr>
            <a:r>
              <a:rPr lang="es-ES" sz="1470">
                <a:solidFill>
                  <a:srgbClr val="F2EDDB"/>
                </a:solidFill>
                <a:latin typeface="Open Sauce"/>
                <a:ea typeface="Open Sauce"/>
                <a:cs typeface="Open Sauce"/>
                <a:sym typeface="Open Sauce"/>
              </a:rPr>
              <a:t>16 de febrero de 2026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211393" y="8680135"/>
            <a:ext cx="1378541" cy="1496065"/>
            <a:chOff x="0" y="0"/>
            <a:chExt cx="533159" cy="57861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33146" cy="578612"/>
            </a:xfrm>
            <a:custGeom>
              <a:avLst/>
              <a:gdLst/>
              <a:ahLst/>
              <a:cxnLst/>
              <a:rect l="l" t="t" r="r" b="b"/>
              <a:pathLst>
                <a:path w="533146" h="578612">
                  <a:moveTo>
                    <a:pt x="0" y="0"/>
                  </a:moveTo>
                  <a:lnTo>
                    <a:pt x="533146" y="0"/>
                  </a:lnTo>
                  <a:lnTo>
                    <a:pt x="533146" y="578612"/>
                  </a:lnTo>
                  <a:lnTo>
                    <a:pt x="0" y="5786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52" b="-320"/>
              </a:stretch>
            </a:blipFill>
          </p:spPr>
          <p:txBody>
            <a:bodyPr/>
            <a:lstStyle/>
            <a:p>
              <a:endParaRPr lang="es-AR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618418" y="8609576"/>
            <a:ext cx="1864197" cy="1566624"/>
            <a:chOff x="0" y="0"/>
            <a:chExt cx="441884" cy="37134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41833" cy="371348"/>
            </a:xfrm>
            <a:custGeom>
              <a:avLst/>
              <a:gdLst/>
              <a:ahLst/>
              <a:cxnLst/>
              <a:rect l="l" t="t" r="r" b="b"/>
              <a:pathLst>
                <a:path w="441833" h="371348">
                  <a:moveTo>
                    <a:pt x="0" y="0"/>
                  </a:moveTo>
                  <a:lnTo>
                    <a:pt x="441833" y="0"/>
                  </a:lnTo>
                  <a:lnTo>
                    <a:pt x="441833" y="371348"/>
                  </a:lnTo>
                  <a:lnTo>
                    <a:pt x="0" y="3713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r="-14"/>
              </a:stretch>
            </a:blipFill>
          </p:spPr>
          <p:txBody>
            <a:bodyPr/>
            <a:lstStyle/>
            <a:p>
              <a:endParaRPr lang="es-AR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734946" y="8321437"/>
            <a:ext cx="6189853" cy="16438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4985"/>
              </a:lnSpc>
            </a:pPr>
            <a:r>
              <a:rPr lang="es-ES" sz="6275" b="1" dirty="0">
                <a:solidFill>
                  <a:srgbClr val="B85B23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#DestinoEsperanza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5804591" y="9105886"/>
            <a:ext cx="2089923" cy="7398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500"/>
              </a:lnSpc>
              <a:spcBef>
                <a:spcPct val="0"/>
              </a:spcBef>
            </a:pPr>
            <a:r>
              <a:rPr lang="es-ES" sz="5500">
                <a:solidFill>
                  <a:srgbClr val="09262A"/>
                </a:solidFill>
                <a:latin typeface="Roboto Condensed 1"/>
                <a:ea typeface="Roboto Condensed 1"/>
                <a:cs typeface="Roboto Condensed 1"/>
                <a:sym typeface="Roboto Condensed 1"/>
              </a:rPr>
              <a:t>[Logo]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26876" y="4109983"/>
            <a:ext cx="15034248" cy="2647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0"/>
              </a:lnSpc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Verdad: La trata de personas existe en todas las comunidades. La víctima puede ser cualquier persona del mundo o cualquier vecino: adultos y niños, ciudadanos y no ciudadanos. La trata de personas puede ocurrir en empresas locales y centros de transporte donde se obliga a las víctimas a viajar, trabajar y dormir todos los días.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366869" y="2333221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s-ES" sz="3999" b="1" i="1">
                <a:solidFill>
                  <a:srgbClr val="203A4F"/>
                </a:solidFill>
                <a:latin typeface="Roboto Condensed 1 Bold Italics"/>
                <a:ea typeface="Roboto Condensed 1 Bold Italics"/>
                <a:cs typeface="Roboto Condensed 1 Bold Italics"/>
                <a:sym typeface="Roboto Condensed 1 Bold Italics"/>
              </a:rPr>
              <a:t>Mito: No hay trata de personas aquí.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26876" y="4109983"/>
            <a:ext cx="15034248" cy="3314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0"/>
              </a:lnSpc>
            </a:pP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Verdad:  Como la trata suele ser un delito “oculto”, es posible que alguien que conozca sufra explotación y necesite ayuda. Los datos de la línea nacional contra la trata de personas de EE. UU. publicados en 2020 demostraron que al 42 % de las víctimas de trata de personas de EE. UU. las traficó un familiar y que reclutaron al 39 % por medio de una pareja íntima o una propuesta de matrimonio.</a:t>
            </a:r>
            <a:r>
              <a:rPr lang="es-ES" sz="3500" baseline="300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3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366869" y="2371845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s-ES" sz="3999" b="1" i="1">
                <a:solidFill>
                  <a:srgbClr val="203A4F"/>
                </a:solidFill>
                <a:latin typeface="Roboto Condensed 1 Bold Italics"/>
                <a:ea typeface="Roboto Condensed 1 Bold Italics"/>
                <a:cs typeface="Roboto Condensed 1 Bold Italics"/>
                <a:sym typeface="Roboto Condensed 1 Bold Italics"/>
              </a:rPr>
              <a:t>Mito: No conozco a ninguna víctima de trata.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26876" y="4109983"/>
            <a:ext cx="15034248" cy="2647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0"/>
              </a:lnSpc>
            </a:pP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Verdad:  El mito más extendido sobre la trata de personas es que a menudo implica secuestrar o forzar físicamente a alguien para explotarlo. En realidad, la mayoría de los traficantes usa medios psicológicos como engañar, mentir, manipular o amenazar a las víctimas para que brinden sexo comercial o trabajo forzoso.</a:t>
            </a:r>
            <a:r>
              <a:rPr lang="es-ES" sz="3500" baseline="300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4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366869" y="2352533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s-ES" sz="3999" b="1" i="1">
                <a:solidFill>
                  <a:srgbClr val="203A4F"/>
                </a:solidFill>
                <a:latin typeface="Roboto Condensed 1 Bold Italics"/>
                <a:ea typeface="Roboto Condensed 1 Bold Italics"/>
                <a:cs typeface="Roboto Condensed 1 Bold Italics"/>
                <a:sym typeface="Roboto Condensed 1 Bold Italics"/>
              </a:rPr>
              <a:t>Mito: La trata de personas siempre o casi siempre es un delito violento.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7" name="TextBox 7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31659" y="2297922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444686" y="4053350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indicadores de trata de personas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31659" y="6524625"/>
            <a:ext cx="16424682" cy="237360"/>
            <a:chOff x="0" y="0"/>
            <a:chExt cx="4325842" cy="6251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78649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indicadores de trata de personas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3688646"/>
            <a:ext cx="16424682" cy="4648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50"/>
              </a:lnSpc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A menudo, hay un </a:t>
            </a:r>
            <a:r>
              <a:rPr lang="es-ES" sz="350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alto grado de control</a:t>
            </a: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: una parte controla a una persona o a un grupo de personas amenazándolas, aislándolas, reteniendo su documentación de viaje o hablando por ellas. </a:t>
            </a:r>
          </a:p>
          <a:p>
            <a:pPr algn="just">
              <a:lnSpc>
                <a:spcPts val="52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algn="just">
              <a:lnSpc>
                <a:spcPts val="5250"/>
              </a:lnSpc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El controlador, es decir, el traficante, puede engañar a alguien haciendo promesas que no piensa cumplir. Es posible que se note una dinámica de poder inusual o una vigilancia continua de parte del controlador, incluido el control sobre su alojamiento o traslado. </a:t>
            </a:r>
          </a:p>
          <a:p>
            <a:pPr algn="just">
              <a:lnSpc>
                <a:spcPts val="52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24432" y="2777388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CONTROL:</a:t>
            </a:r>
          </a:p>
        </p:txBody>
      </p:sp>
      <p:grpSp>
        <p:nvGrpSpPr>
          <p:cNvPr id="12" name="Group 6">
            <a:extLst>
              <a:ext uri="{FF2B5EF4-FFF2-40B4-BE49-F238E27FC236}">
                <a16:creationId xmlns:a16="http://schemas.microsoft.com/office/drawing/2014/main" id="{1B15B6D6-A113-D234-CB29-D0CF33B71C30}"/>
              </a:ext>
            </a:extLst>
          </p:cNvPr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13" name="Group 7">
              <a:extLst>
                <a:ext uri="{FF2B5EF4-FFF2-40B4-BE49-F238E27FC236}">
                  <a16:creationId xmlns:a16="http://schemas.microsoft.com/office/drawing/2014/main" id="{E858683C-25B6-A85F-A598-7EA6A5124EA3}"/>
                </a:ext>
              </a:extLst>
            </p:cNvPr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5" name="Freeform 8">
                <a:extLst>
                  <a:ext uri="{FF2B5EF4-FFF2-40B4-BE49-F238E27FC236}">
                    <a16:creationId xmlns:a16="http://schemas.microsoft.com/office/drawing/2014/main" id="{7AEA2D58-DFFC-DAF7-ECF9-66AD787D211D}"/>
                  </a:ext>
                </a:extLst>
              </p:cNvPr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A2D1093F-2576-EDA2-AA12-6DA8DE46C708}"/>
                </a:ext>
              </a:extLst>
            </p:cNvPr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78649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indicadores de trata de personas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3688646"/>
            <a:ext cx="16424682" cy="4648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50"/>
              </a:lnSpc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Las víctimas pueden mostrar signos de</a:t>
            </a:r>
            <a:r>
              <a:rPr lang="es-ES" sz="350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angustia o miedo</a:t>
            </a: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. Pueden tener lesiones visibles, como moretones o cortes. Es posible que se les impida hacer contacto visual o comunicarse con usted. Tal vez observe que parecen incómodas con sus acompañantes o que parecen desnutridas o inusualmente fatigadas. </a:t>
            </a:r>
          </a:p>
          <a:p>
            <a:pPr algn="just">
              <a:lnSpc>
                <a:spcPts val="52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algn="just">
              <a:lnSpc>
                <a:spcPts val="5250"/>
              </a:lnSpc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Pueden mostrar signos de trauma como hostilidad, huida o inmovilidad. Cuando responden preguntas, sus respuestas pueden sonar ensayadas.   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24432" y="2777388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ANGUSTIA O LESIONES: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78649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indicadores de trata de personas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3526519"/>
            <a:ext cx="16424682" cy="2647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50"/>
              </a:lnSpc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Una víctima puede parecer </a:t>
            </a:r>
            <a:r>
              <a:rPr lang="es-ES" sz="350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confundida </a:t>
            </a: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porque la engañaron o no recibió el pago que le prometieron. A veces, acepta viajar a otro lugar con base en falsas promesas. Puede no estar segura de dónde se encuentra o dónde está yendo. Es posible que no conozca a sus acompañantes de viaje ni con quién se encontrará al llegar.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24432" y="2777388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CONFUSIÓN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524432" y="7204329"/>
            <a:ext cx="16424682" cy="198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50"/>
              </a:lnSpc>
            </a:pPr>
            <a:r>
              <a:rPr lang="es-ES" sz="350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Comprar sexo</a:t>
            </a: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de un menor de edad o de una persona coaccionada al comercio sexual es trata de personas. Los indicadores incluyen acordar comprar sexo de una persona, hablar o bromear al respecto o acceder a sitios web para comprar sexo. 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24432" y="6450896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COMPRA DE SEXO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78649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indicadores de trata de personas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3694897"/>
            <a:ext cx="16424682" cy="54293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Un pasajero que no conoce quién compró su boleto ni sabe cómo lo compró, quién lo recogerá o quién viaja con él. </a:t>
            </a:r>
          </a:p>
          <a:p>
            <a:pPr algn="just">
              <a:lnSpc>
                <a:spcPts val="19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Alguien que viaja con una reserva solo de ida, de última hora, en lista de espera o del mismo día, pagada en efectivo por alguien más.  </a:t>
            </a:r>
          </a:p>
          <a:p>
            <a:pPr algn="just">
              <a:lnSpc>
                <a:spcPts val="19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Alguien que viaja con poco o nada de dinero ni pertenencias, p. ej., sin equipaje de mano. </a:t>
            </a:r>
          </a:p>
          <a:p>
            <a:pPr algn="just">
              <a:lnSpc>
                <a:spcPts val="22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Un pasajero que parece no saber qué contiene su equipaje de mano o facturado. </a:t>
            </a:r>
          </a:p>
          <a:p>
            <a:pPr algn="just">
              <a:lnSpc>
                <a:spcPts val="52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24432" y="2777388"/>
            <a:ext cx="13554263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 dirty="0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INDICADORES CONDUCTUALES ESPECÍFICOS DEL VIAJE AÉREO</a:t>
            </a:r>
            <a:r>
              <a:rPr lang="es-ES" sz="3999" b="1" baseline="30000" dirty="0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5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78649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indicadores de trata de personas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3748150"/>
            <a:ext cx="16424682" cy="53796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50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Alguien que rechaza alimentos o bebidas durante el vuelo o cuyos acompañantes hablan por él para rechazar alimentos o bebidas. </a:t>
            </a:r>
          </a:p>
          <a:p>
            <a:pPr algn="just">
              <a:lnSpc>
                <a:spcPts val="52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marL="755650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Un viajero que indica saber poco o nada de su destino o de con quién se encontrarán. </a:t>
            </a:r>
          </a:p>
          <a:p>
            <a:pPr algn="just">
              <a:lnSpc>
                <a:spcPts val="52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marL="755650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Alguien que usa ropa inadecuada para el clima o ropa utilizada para esconder signos de abuso como heridas o moretones. </a:t>
            </a:r>
          </a:p>
          <a:p>
            <a:pPr algn="just">
              <a:lnSpc>
                <a:spcPts val="52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24432" y="2777388"/>
            <a:ext cx="13554263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 dirty="0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INDICADORES CONDUCTUALES ESPECÍFICOS DEL VIAJE AÉREO</a:t>
            </a:r>
            <a:r>
              <a:rPr lang="es-ES" sz="3999" b="1" baseline="30000" dirty="0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5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78649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indicadores de trata de personas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3688646"/>
            <a:ext cx="16424682" cy="3981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Es importante saber que los rasgos personales (p. ej., raza, nacionalidad, género, orientación sexual, edad, capacidades, etc.) no son indicadores de trata de personas. Fuerza, fraude y coacción son las acciones que usan los traficantes para explotar a las víctimas. </a:t>
            </a:r>
          </a:p>
          <a:p>
            <a:pPr algn="just">
              <a:lnSpc>
                <a:spcPts val="52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En consecuencia, los indicadores de trata de personas son conductas relacionadas con estas acciones y sus consecuencias para las víctimas, como signos de </a:t>
            </a:r>
            <a:r>
              <a:rPr lang="es-ES" sz="350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control, angustia, lesiones y confusión</a:t>
            </a: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.  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24432" y="2777388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Puntos clave: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329776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1016488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índice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56237" y="2975173"/>
            <a:ext cx="17408606" cy="52929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79501" lvl="1" indent="-539750" algn="just">
              <a:lnSpc>
                <a:spcPts val="7000"/>
              </a:lnSpc>
              <a:buFont typeface="Arial"/>
              <a:buChar char="•"/>
            </a:pPr>
            <a:r>
              <a:rPr lang="es-ES" sz="50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Definición de trata de personas</a:t>
            </a:r>
          </a:p>
          <a:p>
            <a:pPr marL="1079501" lvl="1" indent="-539750" algn="just">
              <a:lnSpc>
                <a:spcPts val="7000"/>
              </a:lnSpc>
              <a:buFont typeface="Arial"/>
              <a:buChar char="•"/>
            </a:pPr>
            <a:r>
              <a:rPr lang="es-ES" sz="50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Trata de personas en aeropuertos</a:t>
            </a:r>
          </a:p>
          <a:p>
            <a:pPr marL="1079501" lvl="1" indent="-539750" algn="just">
              <a:lnSpc>
                <a:spcPts val="7000"/>
              </a:lnSpc>
              <a:buFont typeface="Arial"/>
              <a:buChar char="•"/>
            </a:pPr>
            <a:r>
              <a:rPr lang="es-ES" sz="50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Mitos y verdades de la trata de personas </a:t>
            </a:r>
          </a:p>
          <a:p>
            <a:pPr marL="1079501" lvl="1" indent="-539750" algn="just">
              <a:lnSpc>
                <a:spcPts val="7000"/>
              </a:lnSpc>
              <a:buFont typeface="Arial"/>
              <a:buChar char="•"/>
            </a:pPr>
            <a:r>
              <a:rPr lang="es-ES" sz="50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Indicadores de trata de personas </a:t>
            </a:r>
          </a:p>
          <a:p>
            <a:pPr marL="1079501" lvl="1" indent="-539750" algn="just">
              <a:lnSpc>
                <a:spcPts val="7000"/>
              </a:lnSpc>
              <a:buFont typeface="Arial"/>
              <a:buChar char="•"/>
            </a:pPr>
            <a:r>
              <a:rPr lang="es-ES" sz="50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Cómo responder a posibles signos de trata de personas </a:t>
            </a:r>
          </a:p>
          <a:p>
            <a:pPr marL="1079501" lvl="1" indent="-539750" algn="just">
              <a:lnSpc>
                <a:spcPts val="7000"/>
              </a:lnSpc>
              <a:buFont typeface="Arial"/>
              <a:buChar char="•"/>
            </a:pPr>
            <a:r>
              <a:rPr lang="es-ES" sz="50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Recomendaciones y oportunidades</a:t>
            </a:r>
          </a:p>
        </p:txBody>
      </p:sp>
      <p:grpSp>
        <p:nvGrpSpPr>
          <p:cNvPr id="11" name="Group 8">
            <a:extLst>
              <a:ext uri="{FF2B5EF4-FFF2-40B4-BE49-F238E27FC236}">
                <a16:creationId xmlns:a16="http://schemas.microsoft.com/office/drawing/2014/main" id="{7BA21EA8-203A-0B2E-1212-49D173735C8C}"/>
              </a:ext>
            </a:extLst>
          </p:cNvPr>
          <p:cNvGrpSpPr/>
          <p:nvPr/>
        </p:nvGrpSpPr>
        <p:grpSpPr>
          <a:xfrm>
            <a:off x="11238467" y="8911159"/>
            <a:ext cx="6592333" cy="2924903"/>
            <a:chOff x="0" y="-202588"/>
            <a:chExt cx="8789776" cy="3899872"/>
          </a:xfrm>
        </p:grpSpPr>
        <p:grpSp>
          <p:nvGrpSpPr>
            <p:cNvPr id="12" name="Group 9">
              <a:extLst>
                <a:ext uri="{FF2B5EF4-FFF2-40B4-BE49-F238E27FC236}">
                  <a16:creationId xmlns:a16="http://schemas.microsoft.com/office/drawing/2014/main" id="{C043A72D-7C0C-CD04-30C7-37A7A9D70954}"/>
                </a:ext>
              </a:extLst>
            </p:cNvPr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id="{666F10B8-8340-8B9B-2FC0-5E1B95C370D4}"/>
                  </a:ext>
                </a:extLst>
              </p:cNvPr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3" name="TextBox 11">
              <a:extLst>
                <a:ext uri="{FF2B5EF4-FFF2-40B4-BE49-F238E27FC236}">
                  <a16:creationId xmlns:a16="http://schemas.microsoft.com/office/drawing/2014/main" id="{D4EA1EDF-8150-D627-6E56-1B7D79B54207}"/>
                </a:ext>
              </a:extLst>
            </p:cNvPr>
            <p:cNvSpPr txBox="1"/>
            <p:nvPr/>
          </p:nvSpPr>
          <p:spPr>
            <a:xfrm>
              <a:off x="1661850" y="-202588"/>
              <a:ext cx="7127926" cy="389987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  <a:p>
              <a:pPr algn="l">
                <a:lnSpc>
                  <a:spcPts val="12259"/>
                </a:lnSpc>
              </a:pPr>
              <a:endParaRPr lang="es-ES" sz="5133" b="1" dirty="0">
                <a:solidFill>
                  <a:srgbClr val="B85B23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31659" y="2297922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444686" y="4053350"/>
            <a:ext cx="15398628" cy="211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cómo responder a posibles signos de trata de personas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31659" y="6524625"/>
            <a:ext cx="16424682" cy="237360"/>
            <a:chOff x="0" y="0"/>
            <a:chExt cx="4325842" cy="6251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50074"/>
            <a:ext cx="15398628" cy="890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500"/>
              </a:lnSpc>
              <a:spcBef>
                <a:spcPct val="0"/>
              </a:spcBef>
            </a:pPr>
            <a:r>
              <a:rPr lang="es-ES" sz="65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cómo responder a posibles signos de trata de personas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2801459"/>
            <a:ext cx="16424682" cy="5981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50"/>
              </a:lnSpc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Si nota indicadores de trata de personas y la posible víctima está sola o puede separarla del controlador de forma segura:</a:t>
            </a:r>
          </a:p>
          <a:p>
            <a:pPr algn="just">
              <a:lnSpc>
                <a:spcPts val="52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algn="ctr">
              <a:lnSpc>
                <a:spcPts val="5250"/>
              </a:lnSpc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Pregúntele con calma y delicadeza: </a:t>
            </a:r>
            <a:r>
              <a:rPr lang="es-ES" sz="350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“¿Se encuentra bien?”</a:t>
            </a: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.</a:t>
            </a:r>
            <a:r>
              <a:rPr lang="es-ES" sz="350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 </a:t>
            </a:r>
          </a:p>
          <a:p>
            <a:pPr algn="ctr">
              <a:lnSpc>
                <a:spcPts val="5250"/>
              </a:lnSpc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También puede preguntarle: </a:t>
            </a:r>
            <a:r>
              <a:rPr lang="es-ES" sz="350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“¿Quiere que llame a la policía?”</a:t>
            </a: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.</a:t>
            </a:r>
            <a:r>
              <a:rPr lang="es-ES" sz="350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 </a:t>
            </a:r>
          </a:p>
          <a:p>
            <a:pPr algn="ctr">
              <a:lnSpc>
                <a:spcPts val="5250"/>
              </a:lnSpc>
            </a:pPr>
            <a:endParaRPr lang="en-US" sz="3500">
              <a:solidFill>
                <a:srgbClr val="B85B23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algn="l">
              <a:lnSpc>
                <a:spcPts val="5250"/>
              </a:lnSpc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Si una posible víctima de trata desea que llame a las autoridades locales, llame al 911. Si la víctima no desea que llame a las autoridades, dele el número de la línea nacional contra la trata de personas del país en el que se encuentra.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50074"/>
            <a:ext cx="15398628" cy="890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500"/>
              </a:lnSpc>
              <a:spcBef>
                <a:spcPct val="0"/>
              </a:spcBef>
            </a:pPr>
            <a:r>
              <a:rPr lang="es-ES" sz="65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cómo responder a posibles signos de trata de personas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4103479"/>
            <a:ext cx="13554263" cy="33406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Línea nacional contra la trata de personas de México: </a:t>
            </a:r>
            <a:r>
              <a:rPr lang="es-ES" sz="3500" dirty="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800-55-33-000 </a:t>
            </a:r>
          </a:p>
          <a:p>
            <a:pPr algn="just">
              <a:lnSpc>
                <a:spcPts val="5250"/>
              </a:lnSpc>
            </a:pPr>
            <a:endParaRPr lang="en-US" sz="3500" dirty="0">
              <a:solidFill>
                <a:srgbClr val="B85B23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Línea nacional contra la trata de personas de EE. UU.: </a:t>
            </a:r>
            <a:r>
              <a:rPr lang="es-ES" sz="3500" dirty="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1-888-373-7888</a:t>
            </a:r>
          </a:p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endParaRPr lang="es-ES" sz="3500" dirty="0">
              <a:solidFill>
                <a:srgbClr val="B85B23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Línea nacional contra la trata de personas de Canadá: </a:t>
            </a:r>
            <a:r>
              <a:rPr lang="es-ES" sz="3500" dirty="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1-833-900-1010</a:t>
            </a: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3500" dirty="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24432" y="2960377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Líneas nacionales contra la trata de personas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31659" y="2297922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444686" y="4053350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Recomendaciones y oportunidades 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31659" y="6524625"/>
            <a:ext cx="16424682" cy="237360"/>
            <a:chOff x="0" y="0"/>
            <a:chExt cx="4325842" cy="6251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78649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recomendaciones y oportunidades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3688646"/>
            <a:ext cx="16424682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Este PowerPoint es una versión condensada de la información del PDF de formación para empleados de aeropuerto. Para obtener más información en profundidad, lea el PDF completo.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24432" y="2777388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PDF de formación para empleados de aeropuerto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97930" y="6512317"/>
            <a:ext cx="16424682" cy="3314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3500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Businesses</a:t>
            </a: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3500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Ending</a:t>
            </a: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3500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Slavery</a:t>
            </a: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and </a:t>
            </a:r>
            <a:r>
              <a:rPr lang="es-ES" sz="3500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Trafficking</a:t>
            </a: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(BEST) ofrece </a:t>
            </a:r>
            <a:r>
              <a:rPr lang="es-ES" sz="3500" u="sng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  <a:hlinkClick r:id="rId3" tooltip="https://www.bestalliance.org/aviation"/>
              </a:rPr>
              <a:t>Flights</a:t>
            </a:r>
            <a:r>
              <a:rPr lang="es-ES" sz="3500" u="sng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  <a:hlinkClick r:id="rId3" tooltip="https://www.bestalliance.org/aviation"/>
              </a:rPr>
              <a:t> </a:t>
            </a:r>
            <a:r>
              <a:rPr lang="es-ES" sz="3500" u="sng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  <a:hlinkClick r:id="rId3" tooltip="https://www.bestalliance.org/aviation"/>
              </a:rPr>
              <a:t>to</a:t>
            </a:r>
            <a:r>
              <a:rPr lang="es-ES" sz="3500" u="sng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  <a:hlinkClick r:id="rId3" tooltip="https://www.bestalliance.org/aviation"/>
              </a:rPr>
              <a:t> </a:t>
            </a:r>
            <a:r>
              <a:rPr lang="es-ES" sz="3500" u="sng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  <a:hlinkClick r:id="rId3" tooltip="https://www.bestalliance.org/aviation"/>
              </a:rPr>
              <a:t>Freedom</a:t>
            </a: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, un curso GRATUITO de 30 minutos en línea. </a:t>
            </a:r>
            <a:r>
              <a:rPr lang="es-ES" sz="3500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Flights</a:t>
            </a: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3500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to</a:t>
            </a: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3500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Freedom</a:t>
            </a: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permite que los empleados de aeropuerto conozcan más sobre la trata de personas y aprendan directamente de sus sobrevivientes y de personas que trabajan en aeropuertos, lo que lo hace práctico, cercano, interesante y memorable. 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24432" y="5637170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 dirty="0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Formación en línea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452264" y="627349"/>
            <a:ext cx="15398628" cy="16404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000"/>
              </a:lnSpc>
              <a:spcBef>
                <a:spcPct val="0"/>
              </a:spcBef>
            </a:pPr>
            <a:r>
              <a:rPr lang="es-ES" sz="12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Referencias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26210" y="2259299"/>
            <a:ext cx="16424682" cy="237360"/>
            <a:chOff x="0" y="0"/>
            <a:chExt cx="4325842" cy="6251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426210" y="2850184"/>
            <a:ext cx="16424682" cy="75822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00"/>
              </a:lnSpc>
            </a:pPr>
            <a:r>
              <a:rPr lang="es-ES" sz="2200" baseline="300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1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Organización Internacional del Trabajo, </a:t>
            </a:r>
            <a:r>
              <a:rPr lang="es-ES" sz="2200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Walk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Free y Organización Internacional para las Migraciones (2022), 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Global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Estimates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of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Modern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Slavery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: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Forced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Labour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and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Forced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Marriage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. </a:t>
            </a:r>
            <a:r>
              <a:rPr lang="es-ES" sz="2200" u="sng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  <a:hlinkClick r:id="rId2" tooltip="https://www.ilo.org/sites/default/files/wcmsp5/groups/public/%40ed_norm/%40ipec/documents/publication/wcms_854795.pdf"/>
              </a:rPr>
              <a:t>https://www.ilo.org/sites/default/files/wcmsp5/groups/public/%40ed_norm/%40ipec/documents/publication/wcms_854795.pdf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</a:p>
          <a:p>
            <a:pPr algn="l">
              <a:lnSpc>
                <a:spcPts val="3300"/>
              </a:lnSpc>
            </a:pPr>
            <a:endParaRPr lang="en-US" sz="2200" dirty="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algn="l">
              <a:lnSpc>
                <a:spcPts val="3300"/>
              </a:lnSpc>
            </a:pPr>
            <a:r>
              <a:rPr lang="es-ES" sz="2200" baseline="300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2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Organización Internacional para las Migraciones (2018),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Most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Victims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Trafficked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Internationally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Cross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Official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Border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Points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. </a:t>
            </a:r>
            <a:r>
              <a:rPr lang="es-ES" sz="2200" u="sng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  <a:hlinkClick r:id="rId3" tooltip="https://www.iom.int/news/iom-most-victims-trafficked-internationally-cross-official-border-points"/>
              </a:rPr>
              <a:t>https://www.iom.int/news/iom-most-victims-trafficked-internationally-cross-official-border-points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</a:p>
          <a:p>
            <a:pPr algn="l">
              <a:lnSpc>
                <a:spcPts val="3300"/>
              </a:lnSpc>
            </a:pPr>
            <a:endParaRPr lang="en-US" sz="2200" dirty="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algn="l">
              <a:lnSpc>
                <a:spcPts val="3300"/>
              </a:lnSpc>
            </a:pPr>
            <a:r>
              <a:rPr lang="es-ES" sz="2200" baseline="300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3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Polaris (2023), 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Love and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Trafficking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. </a:t>
            </a:r>
            <a:r>
              <a:rPr lang="es-ES" sz="2200" u="sng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  <a:hlinkClick r:id="rId4" tooltip="https://polarisproject.org/love-and-trafficking/"/>
              </a:rPr>
              <a:t>https://polarisproject.org/love-and-trafficking/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</a:p>
          <a:p>
            <a:pPr algn="l">
              <a:lnSpc>
                <a:spcPts val="3300"/>
              </a:lnSpc>
            </a:pPr>
            <a:endParaRPr lang="en-US" sz="2200" dirty="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algn="l">
              <a:lnSpc>
                <a:spcPts val="3300"/>
              </a:lnSpc>
            </a:pPr>
            <a:r>
              <a:rPr lang="es-ES" sz="2200" baseline="300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4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Polaris (2026),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Myths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,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Facts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, and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Statistics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. </a:t>
            </a:r>
            <a:r>
              <a:rPr lang="es-ES" sz="2200" u="sng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  <a:hlinkClick r:id="rId5" tooltip="https://polarisproject.org/myths-facts-and-statistics/"/>
              </a:rPr>
              <a:t>https://polarisproject.org/myths-facts-and-statistics/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</a:p>
          <a:p>
            <a:pPr algn="l">
              <a:lnSpc>
                <a:spcPts val="3300"/>
              </a:lnSpc>
            </a:pPr>
            <a:endParaRPr lang="en-US" sz="2200" dirty="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algn="l">
              <a:lnSpc>
                <a:spcPts val="3300"/>
              </a:lnSpc>
            </a:pPr>
            <a:r>
              <a:rPr lang="es-ES" sz="2200" baseline="300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5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Los indicadores específicos de la aviación se seleccionaron y adaptaron de la página 8 del Departamento de Transporte de EE. UU. (2025),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Transportation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Leaders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Against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Human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Trafficking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: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Aviation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Sector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Counter-Trafficking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Toolkit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, </a:t>
            </a:r>
            <a:r>
              <a:rPr lang="es-ES" sz="2200" u="sng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  <a:hlinkClick r:id="rId6" tooltip="https://www.transportation.gov/sites/dot.gov/files/2025-04/DOT_TLAHT_Toolkit_Aviation_508c_English.pdf"/>
              </a:rPr>
              <a:t>https://www.transportation.gov/sites/dot.gov/files/2025-04/DOT_TLAHT_Toolkit_Aviation_508c_English.pdf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; y de la página 30 de Polaris (2018),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On-Ramps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,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Intersections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, and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Exit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Routes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: A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Roadmap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for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Systems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and Industries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to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Prevent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and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Disrupt</a:t>
            </a:r>
            <a:r>
              <a:rPr lang="es-ES" sz="2200" i="1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Human </a:t>
            </a:r>
            <a:r>
              <a:rPr lang="es-ES" sz="2200" i="1" dirty="0" err="1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Trafficking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. </a:t>
            </a:r>
            <a:r>
              <a:rPr lang="es-ES" sz="2200" u="sng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  <a:hlinkClick r:id="rId7" tooltip="https://polarisproject.org/wp-content/uploads/2018/08/A-Roadmap-for-Systems-and-Industries-to-Prevent-and-Disrupt-Human-Trafficking-Transportation-Industry.pdf"/>
              </a:rPr>
              <a:t>https://polarisproject.org/wp-content/uploads/2018/08/A-Roadmap-for-Systems-and-Industries-to-Prevent-and-Disrupt-Human-Trafficking-Transportation-Industry.pdf</a:t>
            </a:r>
            <a:r>
              <a:rPr lang="es-ES" sz="22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</a:t>
            </a:r>
          </a:p>
          <a:p>
            <a:pPr algn="just">
              <a:lnSpc>
                <a:spcPts val="3300"/>
              </a:lnSpc>
            </a:pPr>
            <a:endParaRPr lang="en-US" sz="2200" dirty="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algn="just">
              <a:lnSpc>
                <a:spcPts val="3300"/>
              </a:lnSpc>
            </a:pPr>
            <a:endParaRPr lang="en-US" sz="2200" dirty="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31659" y="2297922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444686" y="4053350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Definición de trata de personas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931659" y="6524625"/>
            <a:ext cx="16424682" cy="237360"/>
            <a:chOff x="0" y="0"/>
            <a:chExt cx="4325842" cy="6251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13" name="TextBox 9">
            <a:extLst>
              <a:ext uri="{FF2B5EF4-FFF2-40B4-BE49-F238E27FC236}">
                <a16:creationId xmlns:a16="http://schemas.microsoft.com/office/drawing/2014/main" id="{C378A50B-65F5-39BF-EEFD-339674F0BDA8}"/>
              </a:ext>
            </a:extLst>
          </p:cNvPr>
          <p:cNvSpPr txBox="1"/>
          <p:nvPr/>
        </p:nvSpPr>
        <p:spPr>
          <a:xfrm>
            <a:off x="12484855" y="8911159"/>
            <a:ext cx="4774447" cy="1336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259"/>
              </a:lnSpc>
            </a:pPr>
            <a:r>
              <a:rPr lang="es-ES" sz="4800" b="1" dirty="0">
                <a:solidFill>
                  <a:srgbClr val="B85B23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#DestinoEsperanza</a:t>
            </a:r>
          </a:p>
        </p:txBody>
      </p:sp>
      <p:grpSp>
        <p:nvGrpSpPr>
          <p:cNvPr id="14" name="Group 8">
            <a:extLst>
              <a:ext uri="{FF2B5EF4-FFF2-40B4-BE49-F238E27FC236}">
                <a16:creationId xmlns:a16="http://schemas.microsoft.com/office/drawing/2014/main" id="{608BE04F-224D-FD55-BD94-410655A0D95B}"/>
              </a:ext>
            </a:extLst>
          </p:cNvPr>
          <p:cNvGrpSpPr/>
          <p:nvPr/>
        </p:nvGrpSpPr>
        <p:grpSpPr>
          <a:xfrm>
            <a:off x="11238467" y="8911159"/>
            <a:ext cx="6592333" cy="1375841"/>
            <a:chOff x="0" y="-202588"/>
            <a:chExt cx="8789776" cy="1834455"/>
          </a:xfrm>
        </p:grpSpPr>
        <p:grpSp>
          <p:nvGrpSpPr>
            <p:cNvPr id="15" name="Group 9">
              <a:extLst>
                <a:ext uri="{FF2B5EF4-FFF2-40B4-BE49-F238E27FC236}">
                  <a16:creationId xmlns:a16="http://schemas.microsoft.com/office/drawing/2014/main" id="{FF7C5882-E220-861D-CCBC-5C4A21348C99}"/>
                </a:ext>
              </a:extLst>
            </p:cNvPr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7" name="Freeform 10">
                <a:extLst>
                  <a:ext uri="{FF2B5EF4-FFF2-40B4-BE49-F238E27FC236}">
                    <a16:creationId xmlns:a16="http://schemas.microsoft.com/office/drawing/2014/main" id="{C50570F3-6A00-5BBE-D509-DD57F2A42BAB}"/>
                  </a:ext>
                </a:extLst>
              </p:cNvPr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6" name="TextBox 11">
              <a:extLst>
                <a:ext uri="{FF2B5EF4-FFF2-40B4-BE49-F238E27FC236}">
                  <a16:creationId xmlns:a16="http://schemas.microsoft.com/office/drawing/2014/main" id="{810DD80A-659F-DA18-B6AF-96F1F0C9BA49}"/>
                </a:ext>
              </a:extLst>
            </p:cNvPr>
            <p:cNvSpPr txBox="1"/>
            <p:nvPr/>
          </p:nvSpPr>
          <p:spPr>
            <a:xfrm>
              <a:off x="1661850" y="-202588"/>
              <a:ext cx="7127926" cy="17967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2259"/>
                </a:lnSpc>
              </a:pPr>
              <a:endParaRPr lang="es-ES" sz="5133" b="1" dirty="0">
                <a:solidFill>
                  <a:srgbClr val="B85B23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78649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Definición de trata de personas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3688646"/>
            <a:ext cx="17306368" cy="5924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La trata de personas es un delito que implica el uso de fuerza, fraude o coacción para obtener un acto sexual laboral o comercial. Todo sexo comercial que involucre a un menor se define legalmente como trata de personas, sin importar si hay fuerza, fraude o coerción evidente. </a:t>
            </a:r>
          </a:p>
          <a:p>
            <a:pPr algn="just">
              <a:lnSpc>
                <a:spcPts val="5250"/>
              </a:lnSpc>
            </a:pPr>
            <a:endParaRPr lang="en-US" sz="3500" dirty="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La trata de personas también se denomina “tráfico de personas” y las Naciones Unidas la definen en su “Protocolo para prevenir, reprimir y sancionar la trata de personas”.</a:t>
            </a:r>
          </a:p>
          <a:p>
            <a:pPr algn="just">
              <a:lnSpc>
                <a:spcPts val="5250"/>
              </a:lnSpc>
            </a:pPr>
            <a:endParaRPr lang="en-US" sz="3500" dirty="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marL="755651" lvl="1" indent="-377825" algn="just">
              <a:lnSpc>
                <a:spcPts val="4725"/>
              </a:lnSpc>
              <a:buFont typeface="Arial"/>
              <a:buChar char="•"/>
            </a:pP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La Organización Internacional del Trabajo estima que actualmente hay 27,6 millones de personas atrapadas en trabajo forzoso en el mundo.</a:t>
            </a:r>
            <a:r>
              <a:rPr lang="es-ES" sz="3500" baseline="300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1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24432" y="2777388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Definición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1238467" y="8911159"/>
            <a:ext cx="6820932" cy="1375841"/>
            <a:chOff x="0" y="-202588"/>
            <a:chExt cx="9094575" cy="1834455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661849" y="-202588"/>
              <a:ext cx="7432726" cy="18081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endParaRPr lang="es-ES" sz="5133" b="1" dirty="0">
                <a:solidFill>
                  <a:srgbClr val="B85B23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endParaRPr>
            </a:p>
          </p:txBody>
        </p:sp>
      </p:grpSp>
      <p:sp>
        <p:nvSpPr>
          <p:cNvPr id="14" name="TextBox 9">
            <a:extLst>
              <a:ext uri="{FF2B5EF4-FFF2-40B4-BE49-F238E27FC236}">
                <a16:creationId xmlns:a16="http://schemas.microsoft.com/office/drawing/2014/main" id="{C3E7B06A-4F14-33E4-31EC-3CC971F2B592}"/>
              </a:ext>
            </a:extLst>
          </p:cNvPr>
          <p:cNvSpPr txBox="1"/>
          <p:nvPr/>
        </p:nvSpPr>
        <p:spPr>
          <a:xfrm>
            <a:off x="12484855" y="8911159"/>
            <a:ext cx="4774447" cy="1336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259"/>
              </a:lnSpc>
            </a:pPr>
            <a:r>
              <a:rPr lang="es-ES" sz="4800" b="1" dirty="0">
                <a:solidFill>
                  <a:srgbClr val="B85B23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#DestinoEsperanza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78649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Definición de trata de personas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3688646"/>
            <a:ext cx="16424682" cy="5081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50"/>
              </a:lnSpc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Hay dos cosas especialmente importantes que los empleados deben notar sobre la definición de trata o tráfico de personas:</a:t>
            </a:r>
          </a:p>
          <a:p>
            <a:pPr marL="755651" lvl="1" indent="-377825" algn="just">
              <a:lnSpc>
                <a:spcPts val="5250"/>
              </a:lnSpc>
              <a:buFont typeface="Arial"/>
              <a:buChar char="•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Primero, incluye transportar personas con el objetivo de explotarlas, pero es posible que no haya transporte involucrado.</a:t>
            </a:r>
          </a:p>
          <a:p>
            <a:pPr marL="755651" lvl="1" indent="-377825" algn="just">
              <a:lnSpc>
                <a:spcPts val="4725"/>
              </a:lnSpc>
              <a:buFont typeface="Arial"/>
              <a:buChar char="•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Segundo, el delito de </a:t>
            </a:r>
            <a:r>
              <a:rPr lang="es-ES" sz="350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trata de personas</a:t>
            </a: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es diferente del delito de </a:t>
            </a:r>
            <a:r>
              <a:rPr lang="es-ES" sz="3500">
                <a:solidFill>
                  <a:srgbClr val="B85B23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tráfico ilegal de personas</a:t>
            </a: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. Este último infringe la ley mediante el traslado consensual de personas a través de una frontera, mientras que la trata es un delito de explotación en el que el traficante vulnera los derechos humanos de una persona. 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24432" y="2777388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Puntos clave: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1238467" y="8911159"/>
            <a:ext cx="6592333" cy="2924903"/>
            <a:chOff x="0" y="-202588"/>
            <a:chExt cx="8789776" cy="3899872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661850" y="-202588"/>
              <a:ext cx="7127926" cy="389987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  <a:p>
              <a:pPr algn="l">
                <a:lnSpc>
                  <a:spcPts val="12259"/>
                </a:lnSpc>
              </a:pPr>
              <a:endParaRPr lang="es-ES" sz="5133" b="1" dirty="0">
                <a:solidFill>
                  <a:srgbClr val="B85B23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31659" y="2297922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444686" y="4053350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trata de personas en aeropuertos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31659" y="6524625"/>
            <a:ext cx="16424682" cy="237360"/>
            <a:chOff x="0" y="0"/>
            <a:chExt cx="4325842" cy="6251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78649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Trata de personas en aeropuertos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3688646"/>
            <a:ext cx="16424682" cy="53796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50"/>
              </a:lnSpc>
            </a:pP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Aunque la trata de personas no siempre implica traslado (por ejemplo, se puede coaccionar a alguien para que trabaje en su ciudad natal), a menudo los traficantes transportan a sus víctimas.</a:t>
            </a:r>
          </a:p>
          <a:p>
            <a:pPr algn="just">
              <a:lnSpc>
                <a:spcPts val="5250"/>
              </a:lnSpc>
            </a:pPr>
            <a:endParaRPr lang="en-US" sz="3500" dirty="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  <a:p>
            <a:pPr algn="just">
              <a:lnSpc>
                <a:spcPts val="5250"/>
              </a:lnSpc>
            </a:pP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La Organización Internacional para las Migraciones informa que “casi el 80 % de los viajes de las víctimas traficadas internacionalmente cruzan puntos fronterizos oficiales, como aeropuertos y controles fronterizos terrestres”.</a:t>
            </a:r>
            <a:r>
              <a:rPr lang="es-ES" sz="3500" baseline="300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2</a:t>
            </a:r>
            <a:r>
              <a:rPr lang="es-ES" sz="3500" dirty="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  </a:t>
            </a:r>
          </a:p>
          <a:p>
            <a:pPr algn="just">
              <a:lnSpc>
                <a:spcPts val="5250"/>
              </a:lnSpc>
            </a:pPr>
            <a:endParaRPr lang="en-US" sz="3500" dirty="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24432" y="2777388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Puntos clave: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4432" y="2259299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24432" y="978649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Trata de personas en aeropuertos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24432" y="3688646"/>
            <a:ext cx="16424682" cy="4648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50"/>
              </a:lnSpc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Hay al menos tres motivos por los que el traslado es frecuente en la trata de personas: </a:t>
            </a:r>
          </a:p>
          <a:p>
            <a:pPr marL="755651" lvl="1" indent="-377825" algn="just">
              <a:lnSpc>
                <a:spcPts val="5250"/>
              </a:lnSpc>
              <a:buAutoNum type="arabicPeriod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Las personas se vuelven más vulnerables y, por ende, más fáciles de controlar cuando están en sitios desconocidos.  </a:t>
            </a:r>
          </a:p>
          <a:p>
            <a:pPr marL="755651" lvl="1" indent="-377825" algn="just">
              <a:lnSpc>
                <a:spcPts val="5250"/>
              </a:lnSpc>
              <a:buAutoNum type="arabicPeriod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Los traficantes trasladan a las víctimas para evitar ser detectados. </a:t>
            </a:r>
          </a:p>
          <a:p>
            <a:pPr marL="755651" lvl="1" indent="-377825" algn="just">
              <a:lnSpc>
                <a:spcPts val="5250"/>
              </a:lnSpc>
              <a:buAutoNum type="arabicPeriod"/>
            </a:pPr>
            <a:r>
              <a:rPr lang="es-ES" sz="3500">
                <a:solidFill>
                  <a:srgbClr val="203A4F"/>
                </a:solidFill>
                <a:latin typeface="Roboto Condensed 2 Light"/>
                <a:ea typeface="Roboto Condensed 2 Light"/>
                <a:cs typeface="Roboto Condensed 2 Light"/>
                <a:sym typeface="Roboto Condensed 2 Light"/>
              </a:rPr>
              <a:t>Los traficantes transportan a las víctimas a sitios donde sus ganancias aumentarán debido a su explotación. </a:t>
            </a:r>
          </a:p>
          <a:p>
            <a:pPr algn="just">
              <a:lnSpc>
                <a:spcPts val="5250"/>
              </a:lnSpc>
            </a:pPr>
            <a:endParaRPr lang="en-US" sz="3500">
              <a:solidFill>
                <a:srgbClr val="203A4F"/>
              </a:solidFill>
              <a:latin typeface="Roboto Condensed 2 Light"/>
              <a:ea typeface="Roboto Condensed 2 Light"/>
              <a:cs typeface="Roboto Condensed 2 Light"/>
              <a:sym typeface="Roboto Condensed 2 Ligh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24432" y="2777388"/>
            <a:ext cx="13554263" cy="6793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s-ES" sz="3999" b="1">
                <a:solidFill>
                  <a:srgbClr val="203A4F"/>
                </a:solidFill>
                <a:latin typeface="Roboto Condensed 1 Bold"/>
                <a:ea typeface="Roboto Condensed 1 Bold"/>
                <a:cs typeface="Roboto Condensed 1 Bold"/>
                <a:sym typeface="Roboto Condensed 1 Bold"/>
              </a:rPr>
              <a:t>Puntos clave: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31659" y="2297922"/>
            <a:ext cx="16424682" cy="237360"/>
            <a:chOff x="0" y="0"/>
            <a:chExt cx="4325842" cy="625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444686" y="4053350"/>
            <a:ext cx="15398628" cy="109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000"/>
              </a:lnSpc>
              <a:spcBef>
                <a:spcPct val="0"/>
              </a:spcBef>
            </a:pPr>
            <a:r>
              <a:rPr lang="es-ES" sz="8000" b="1">
                <a:solidFill>
                  <a:srgbClr val="203A4F"/>
                </a:solidFill>
                <a:latin typeface="Bebas Neue Bold"/>
                <a:ea typeface="Bebas Neue Bold"/>
                <a:cs typeface="Bebas Neue Bold"/>
                <a:sym typeface="Bebas Neue Bold"/>
              </a:rPr>
              <a:t>mitos y verdades de la trata de personas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1238467" y="8911159"/>
            <a:ext cx="6020835" cy="1375841"/>
            <a:chOff x="0" y="-202588"/>
            <a:chExt cx="8027779" cy="1834455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1503674" cy="1631867"/>
              <a:chOff x="0" y="0"/>
              <a:chExt cx="533159" cy="578612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533146" cy="578612"/>
              </a:xfrm>
              <a:custGeom>
                <a:avLst/>
                <a:gdLst/>
                <a:ahLst/>
                <a:cxnLst/>
                <a:rect l="l" t="t" r="r" b="b"/>
                <a:pathLst>
                  <a:path w="533146" h="578612">
                    <a:moveTo>
                      <a:pt x="0" y="0"/>
                    </a:moveTo>
                    <a:lnTo>
                      <a:pt x="533146" y="0"/>
                    </a:lnTo>
                    <a:lnTo>
                      <a:pt x="533146" y="578612"/>
                    </a:lnTo>
                    <a:lnTo>
                      <a:pt x="0" y="57861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r="-152" b="-320"/>
                </a:stretch>
              </a:blipFill>
            </p:spPr>
            <p:txBody>
              <a:bodyPr/>
              <a:lstStyle/>
              <a:p>
                <a:endParaRPr lang="es-AR"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1661850" y="-202588"/>
              <a:ext cx="6365929" cy="1782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259"/>
                </a:lnSpc>
              </a:pPr>
              <a:r>
                <a:rPr lang="es-ES" sz="4800" b="1" dirty="0">
                  <a:solidFill>
                    <a:srgbClr val="B85B23"/>
                  </a:solidFill>
                  <a:latin typeface="Roboto Condensed 1 Bold"/>
                  <a:ea typeface="Roboto Condensed 1 Bold"/>
                  <a:cs typeface="Roboto Condensed 1 Bold"/>
                  <a:sym typeface="Roboto Condensed 1 Bold"/>
                </a:rPr>
                <a:t>#DestinoEsperanza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31659" y="6524625"/>
            <a:ext cx="16424682" cy="237360"/>
            <a:chOff x="0" y="0"/>
            <a:chExt cx="4325842" cy="6251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325842" cy="62514"/>
            </a:xfrm>
            <a:custGeom>
              <a:avLst/>
              <a:gdLst/>
              <a:ahLst/>
              <a:cxnLst/>
              <a:rect l="l" t="t" r="r" b="b"/>
              <a:pathLst>
                <a:path w="4325842" h="62514">
                  <a:moveTo>
                    <a:pt x="0" y="0"/>
                  </a:moveTo>
                  <a:lnTo>
                    <a:pt x="4325842" y="0"/>
                  </a:lnTo>
                  <a:lnTo>
                    <a:pt x="4325842" y="62514"/>
                  </a:lnTo>
                  <a:lnTo>
                    <a:pt x="0" y="62514"/>
                  </a:lnTo>
                  <a:close/>
                </a:path>
              </a:pathLst>
            </a:custGeom>
            <a:solidFill>
              <a:srgbClr val="B85B23"/>
            </a:solidFill>
          </p:spPr>
          <p:txBody>
            <a:bodyPr/>
            <a:lstStyle/>
            <a:p>
              <a:endParaRPr lang="es-A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4325842" cy="1291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00"/>
                </a:lnSpc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fe69615-2778-4028-85bd-44cc59bc1c87" xsi:nil="true"/>
    <lcf76f155ced4ddcb4097134ff3c332f xmlns="84f3eb6c-d3d8-40bc-ab2e-02dbf2c4d34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1E3915CA784949850F2C22F1AD0ED2" ma:contentTypeVersion="16" ma:contentTypeDescription="Create a new document." ma:contentTypeScope="" ma:versionID="fe3626a2612ddacd8473e58e53e73bff">
  <xsd:schema xmlns:xsd="http://www.w3.org/2001/XMLSchema" xmlns:xs="http://www.w3.org/2001/XMLSchema" xmlns:p="http://schemas.microsoft.com/office/2006/metadata/properties" xmlns:ns2="84f3eb6c-d3d8-40bc-ab2e-02dbf2c4d343" xmlns:ns3="dfe69615-2778-4028-85bd-44cc59bc1c87" targetNamespace="http://schemas.microsoft.com/office/2006/metadata/properties" ma:root="true" ma:fieldsID="d884a89ed3ef02c04f51f2f3068369a2" ns2:_="" ns3:_="">
    <xsd:import namespace="84f3eb6c-d3d8-40bc-ab2e-02dbf2c4d343"/>
    <xsd:import namespace="dfe69615-2778-4028-85bd-44cc59bc1c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f3eb6c-d3d8-40bc-ab2e-02dbf2c4d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82b943ff-dfc2-4daf-811f-11324bde0f6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1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e69615-2778-4028-85bd-44cc59bc1c87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284c307-655d-4a0f-926f-0330ed4c7f6a}" ma:internalName="TaxCatchAll" ma:showField="CatchAllData" ma:web="dfe69615-2778-4028-85bd-44cc59bc1c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D14CC9-43E7-40B4-BAAD-5FD8312D4CB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D6CBB0-BE0C-469C-A946-8D979A6908E0}">
  <ds:schemaRefs>
    <ds:schemaRef ds:uri="http://purl.org/dc/dcmitype/"/>
    <ds:schemaRef ds:uri="http://purl.org/dc/terms/"/>
    <ds:schemaRef ds:uri="77258058-5bb6-4857-b90b-5d2d3d10b7ab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dfe69615-2778-4028-85bd-44cc59bc1c87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6B49108A-518D-412C-9827-292D8339B204}"/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1816</Words>
  <Application>Microsoft Office PowerPoint</Application>
  <PresentationFormat>Custom</PresentationFormat>
  <Paragraphs>135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Roboto Condensed 1</vt:lpstr>
      <vt:lpstr>Bebas Neue Bold</vt:lpstr>
      <vt:lpstr>Aptos</vt:lpstr>
      <vt:lpstr>Roboto Condensed 1 Bold</vt:lpstr>
      <vt:lpstr>Open Sauce</vt:lpstr>
      <vt:lpstr>Arial</vt:lpstr>
      <vt:lpstr>Calibri</vt:lpstr>
      <vt:lpstr>Roboto Condensed 2 Light</vt:lpstr>
      <vt:lpstr>Roboto Condensed 1 Bold Italics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 POS</dc:title>
  <dc:creator>Alice MacCormack</dc:creator>
  <cp:lastModifiedBy>Alice MacCormack</cp:lastModifiedBy>
  <cp:revision>8</cp:revision>
  <dcterms:created xsi:type="dcterms:W3CDTF">2006-08-16T00:00:00Z</dcterms:created>
  <dcterms:modified xsi:type="dcterms:W3CDTF">2026-03-25T21:59:14Z</dcterms:modified>
  <dc:identifier>DAHAJ0L18Nk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0x010100E91E3915CA784949850F2C22F1AD0ED2</vt:lpwstr>
  </property>
  <property fmtid="{D5CDD505-2E9C-101B-9397-08002B2CF9AE}" pid="3" name="MediaServiceImageTags">
    <vt:lpwstr/>
  </property>
</Properties>
</file>