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Lst>
  <p:sldSz cx="18288000" cy="10287000"/>
  <p:notesSz cx="6858000" cy="9144000"/>
  <p:embeddedFontLst>
    <p:embeddedFont>
      <p:font typeface="Bebas Neue Bold" panose="020B0604020202020204" charset="0"/>
      <p:regular r:id="rId30"/>
    </p:embeddedFont>
    <p:embeddedFont>
      <p:font typeface="Open Sauce" panose="020B0604020202020204" charset="0"/>
      <p:regular r:id="rId31"/>
    </p:embeddedFont>
    <p:embeddedFont>
      <p:font typeface="Roboto Condensed 1" panose="020B0604020202020204" charset="0"/>
      <p:regular r:id="rId32"/>
    </p:embeddedFont>
    <p:embeddedFont>
      <p:font typeface="Roboto Condensed 1 Bold" panose="020B0604020202020204" charset="0"/>
      <p:regular r:id="rId33"/>
    </p:embeddedFont>
    <p:embeddedFont>
      <p:font typeface="Roboto Condensed 1 Bold Italics" panose="020B0604020202020204" charset="0"/>
      <p:regular r:id="rId34"/>
    </p:embeddedFont>
    <p:embeddedFont>
      <p:font typeface="Roboto Condensed 2 Light" panose="020B0604020202020204" charset="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68" d="100"/>
          <a:sy n="68" d="100"/>
        </p:scale>
        <p:origin x="81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4.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3.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dison Shorter" userId="b5ea95d6-7ce9-4431-8407-0eb30858d618" providerId="ADAL" clId="{3D2347E2-49AA-4920-B0EE-4DF3A723ACEB}"/>
    <pc:docChg chg="modSld">
      <pc:chgData name="Madison Shorter" userId="b5ea95d6-7ce9-4431-8407-0eb30858d618" providerId="ADAL" clId="{3D2347E2-49AA-4920-B0EE-4DF3A723ACEB}" dt="2026-03-27T17:28:48.221" v="3" actId="20577"/>
      <pc:docMkLst>
        <pc:docMk/>
      </pc:docMkLst>
      <pc:sldChg chg="modSp mod">
        <pc:chgData name="Madison Shorter" userId="b5ea95d6-7ce9-4431-8407-0eb30858d618" providerId="ADAL" clId="{3D2347E2-49AA-4920-B0EE-4DF3A723ACEB}" dt="2026-03-27T17:27:36.748" v="1" actId="20577"/>
        <pc:sldMkLst>
          <pc:docMk/>
          <pc:sldMk cId="0" sldId="262"/>
        </pc:sldMkLst>
        <pc:spChg chg="mod">
          <ac:chgData name="Madison Shorter" userId="b5ea95d6-7ce9-4431-8407-0eb30858d618" providerId="ADAL" clId="{3D2347E2-49AA-4920-B0EE-4DF3A723ACEB}" dt="2026-03-27T17:27:36.748" v="1" actId="20577"/>
          <ac:spMkLst>
            <pc:docMk/>
            <pc:sldMk cId="0" sldId="262"/>
            <ac:spMk id="6" creationId="{00000000-0000-0000-0000-000000000000}"/>
          </ac:spMkLst>
        </pc:spChg>
      </pc:sldChg>
      <pc:sldChg chg="modSp mod">
        <pc:chgData name="Madison Shorter" userId="b5ea95d6-7ce9-4431-8407-0eb30858d618" providerId="ADAL" clId="{3D2347E2-49AA-4920-B0EE-4DF3A723ACEB}" dt="2026-03-27T17:28:48.221" v="3" actId="20577"/>
        <pc:sldMkLst>
          <pc:docMk/>
          <pc:sldMk cId="0" sldId="279"/>
        </pc:sldMkLst>
        <pc:spChg chg="mod">
          <ac:chgData name="Madison Shorter" userId="b5ea95d6-7ce9-4431-8407-0eb30858d618" providerId="ADAL" clId="{3D2347E2-49AA-4920-B0EE-4DF3A723ACEB}" dt="2026-03-27T17:28:48.221" v="3" actId="20577"/>
          <ac:spMkLst>
            <pc:docMk/>
            <pc:sldMk cId="0" sldId="279"/>
            <ac:spMk id="6" creationId="{00000000-0000-0000-0000-000000000000}"/>
          </ac:spMkLst>
        </pc:spChg>
      </pc:sldChg>
    </pc:docChg>
  </pc:docChgLst>
  <pc:docChgLst>
    <pc:chgData name="Alice MacCormack" userId="S::alice@bestalliance.org::aa02e19e-d3fe-4585-b2c1-9f268931d5f6" providerId="AD" clId="Web-{E442CCBA-4C9A-8D4C-9F7F-507F137A71E7}"/>
    <pc:docChg chg="modSld">
      <pc:chgData name="Alice MacCormack" userId="S::alice@bestalliance.org::aa02e19e-d3fe-4585-b2c1-9f268931d5f6" providerId="AD" clId="Web-{E442CCBA-4C9A-8D4C-9F7F-507F137A71E7}" dt="2026-03-20T18:34:37.584" v="0" actId="20577"/>
      <pc:docMkLst>
        <pc:docMk/>
      </pc:docMkLst>
      <pc:sldChg chg="modSp">
        <pc:chgData name="Alice MacCormack" userId="S::alice@bestalliance.org::aa02e19e-d3fe-4585-b2c1-9f268931d5f6" providerId="AD" clId="Web-{E442CCBA-4C9A-8D4C-9F7F-507F137A71E7}" dt="2026-03-20T18:34:37.584" v="0" actId="20577"/>
        <pc:sldMkLst>
          <pc:docMk/>
          <pc:sldMk cId="0" sldId="279"/>
        </pc:sldMkLst>
        <pc:spChg chg="mod">
          <ac:chgData name="Alice MacCormack" userId="S::alice@bestalliance.org::aa02e19e-d3fe-4585-b2c1-9f268931d5f6" providerId="AD" clId="Web-{E442CCBA-4C9A-8D4C-9F7F-507F137A71E7}" dt="2026-03-20T18:34:37.584" v="0" actId="20577"/>
          <ac:spMkLst>
            <pc:docMk/>
            <pc:sldMk cId="0" sldId="279"/>
            <ac:spMk id="6" creationId="{00000000-0000-0000-0000-000000000000}"/>
          </ac:spMkLst>
        </pc:spChg>
      </pc:sldChg>
    </pc:docChg>
  </pc:docChgLst>
  <pc:docChgLst>
    <pc:chgData name="Alice MacCormack" userId="aa02e19e-d3fe-4585-b2c1-9f268931d5f6" providerId="ADAL" clId="{EBFB7FA8-18CC-490E-AE1F-194D3D29676F}"/>
    <pc:docChg chg="undo custSel modSld">
      <pc:chgData name="Alice MacCormack" userId="aa02e19e-d3fe-4585-b2c1-9f268931d5f6" providerId="ADAL" clId="{EBFB7FA8-18CC-490E-AE1F-194D3D29676F}" dt="2026-03-20T19:24:31.855" v="28" actId="20577"/>
      <pc:docMkLst>
        <pc:docMk/>
      </pc:docMkLst>
      <pc:sldChg chg="modSp mod">
        <pc:chgData name="Alice MacCormack" userId="aa02e19e-d3fe-4585-b2c1-9f268931d5f6" providerId="ADAL" clId="{EBFB7FA8-18CC-490E-AE1F-194D3D29676F}" dt="2026-03-20T18:15:29.002" v="0" actId="947"/>
        <pc:sldMkLst>
          <pc:docMk/>
          <pc:sldMk cId="0" sldId="259"/>
        </pc:sldMkLst>
        <pc:spChg chg="mod">
          <ac:chgData name="Alice MacCormack" userId="aa02e19e-d3fe-4585-b2c1-9f268931d5f6" providerId="ADAL" clId="{EBFB7FA8-18CC-490E-AE1F-194D3D29676F}" dt="2026-03-20T18:15:29.002" v="0" actId="947"/>
          <ac:spMkLst>
            <pc:docMk/>
            <pc:sldMk cId="0" sldId="259"/>
            <ac:spMk id="6" creationId="{00000000-0000-0000-0000-000000000000}"/>
          </ac:spMkLst>
        </pc:spChg>
      </pc:sldChg>
      <pc:sldChg chg="modSp mod">
        <pc:chgData name="Alice MacCormack" userId="aa02e19e-d3fe-4585-b2c1-9f268931d5f6" providerId="ADAL" clId="{EBFB7FA8-18CC-490E-AE1F-194D3D29676F}" dt="2026-03-20T18:15:42.197" v="1" actId="947"/>
        <pc:sldMkLst>
          <pc:docMk/>
          <pc:sldMk cId="0" sldId="262"/>
        </pc:sldMkLst>
        <pc:spChg chg="mod">
          <ac:chgData name="Alice MacCormack" userId="aa02e19e-d3fe-4585-b2c1-9f268931d5f6" providerId="ADAL" clId="{EBFB7FA8-18CC-490E-AE1F-194D3D29676F}" dt="2026-03-20T18:15:42.197" v="1" actId="947"/>
          <ac:spMkLst>
            <pc:docMk/>
            <pc:sldMk cId="0" sldId="262"/>
            <ac:spMk id="6" creationId="{00000000-0000-0000-0000-000000000000}"/>
          </ac:spMkLst>
        </pc:spChg>
      </pc:sldChg>
      <pc:sldChg chg="modSp mod">
        <pc:chgData name="Alice MacCormack" userId="aa02e19e-d3fe-4585-b2c1-9f268931d5f6" providerId="ADAL" clId="{EBFB7FA8-18CC-490E-AE1F-194D3D29676F}" dt="2026-03-20T18:16:05.073" v="2" actId="947"/>
        <pc:sldMkLst>
          <pc:docMk/>
          <pc:sldMk cId="0" sldId="266"/>
        </pc:sldMkLst>
        <pc:spChg chg="mod">
          <ac:chgData name="Alice MacCormack" userId="aa02e19e-d3fe-4585-b2c1-9f268931d5f6" providerId="ADAL" clId="{EBFB7FA8-18CC-490E-AE1F-194D3D29676F}" dt="2026-03-20T18:16:05.073" v="2" actId="947"/>
          <ac:spMkLst>
            <pc:docMk/>
            <pc:sldMk cId="0" sldId="266"/>
            <ac:spMk id="2" creationId="{00000000-0000-0000-0000-000000000000}"/>
          </ac:spMkLst>
        </pc:spChg>
      </pc:sldChg>
      <pc:sldChg chg="modSp mod">
        <pc:chgData name="Alice MacCormack" userId="aa02e19e-d3fe-4585-b2c1-9f268931d5f6" providerId="ADAL" clId="{EBFB7FA8-18CC-490E-AE1F-194D3D29676F}" dt="2026-03-20T18:16:11.681" v="3" actId="947"/>
        <pc:sldMkLst>
          <pc:docMk/>
          <pc:sldMk cId="0" sldId="267"/>
        </pc:sldMkLst>
        <pc:spChg chg="mod">
          <ac:chgData name="Alice MacCormack" userId="aa02e19e-d3fe-4585-b2c1-9f268931d5f6" providerId="ADAL" clId="{EBFB7FA8-18CC-490E-AE1F-194D3D29676F}" dt="2026-03-20T18:16:11.681" v="3" actId="947"/>
          <ac:spMkLst>
            <pc:docMk/>
            <pc:sldMk cId="0" sldId="267"/>
            <ac:spMk id="2" creationId="{00000000-0000-0000-0000-000000000000}"/>
          </ac:spMkLst>
        </pc:spChg>
      </pc:sldChg>
      <pc:sldChg chg="modSp mod">
        <pc:chgData name="Alice MacCormack" userId="aa02e19e-d3fe-4585-b2c1-9f268931d5f6" providerId="ADAL" clId="{EBFB7FA8-18CC-490E-AE1F-194D3D29676F}" dt="2026-03-20T18:16:34.606" v="4" actId="947"/>
        <pc:sldMkLst>
          <pc:docMk/>
          <pc:sldMk cId="0" sldId="272"/>
        </pc:sldMkLst>
        <pc:spChg chg="mod">
          <ac:chgData name="Alice MacCormack" userId="aa02e19e-d3fe-4585-b2c1-9f268931d5f6" providerId="ADAL" clId="{EBFB7FA8-18CC-490E-AE1F-194D3D29676F}" dt="2026-03-20T18:16:34.606" v="4" actId="947"/>
          <ac:spMkLst>
            <pc:docMk/>
            <pc:sldMk cId="0" sldId="272"/>
            <ac:spMk id="7" creationId="{00000000-0000-0000-0000-000000000000}"/>
          </ac:spMkLst>
        </pc:spChg>
      </pc:sldChg>
      <pc:sldChg chg="modSp mod">
        <pc:chgData name="Alice MacCormack" userId="aa02e19e-d3fe-4585-b2c1-9f268931d5f6" providerId="ADAL" clId="{EBFB7FA8-18CC-490E-AE1F-194D3D29676F}" dt="2026-03-20T18:16:53.617" v="5" actId="947"/>
        <pc:sldMkLst>
          <pc:docMk/>
          <pc:sldMk cId="0" sldId="273"/>
        </pc:sldMkLst>
        <pc:spChg chg="mod">
          <ac:chgData name="Alice MacCormack" userId="aa02e19e-d3fe-4585-b2c1-9f268931d5f6" providerId="ADAL" clId="{EBFB7FA8-18CC-490E-AE1F-194D3D29676F}" dt="2026-03-20T18:16:53.617" v="5" actId="947"/>
          <ac:spMkLst>
            <pc:docMk/>
            <pc:sldMk cId="0" sldId="273"/>
            <ac:spMk id="7" creationId="{00000000-0000-0000-0000-000000000000}"/>
          </ac:spMkLst>
        </pc:spChg>
      </pc:sldChg>
      <pc:sldChg chg="modSp mod">
        <pc:chgData name="Alice MacCormack" userId="aa02e19e-d3fe-4585-b2c1-9f268931d5f6" providerId="ADAL" clId="{EBFB7FA8-18CC-490E-AE1F-194D3D29676F}" dt="2026-03-20T19:24:31.855" v="28" actId="20577"/>
        <pc:sldMkLst>
          <pc:docMk/>
          <pc:sldMk cId="0" sldId="277"/>
        </pc:sldMkLst>
        <pc:spChg chg="mod">
          <ac:chgData name="Alice MacCormack" userId="aa02e19e-d3fe-4585-b2c1-9f268931d5f6" providerId="ADAL" clId="{EBFB7FA8-18CC-490E-AE1F-194D3D29676F}" dt="2026-03-20T19:24:31.855" v="28" actId="20577"/>
          <ac:spMkLst>
            <pc:docMk/>
            <pc:sldMk cId="0" sldId="277"/>
            <ac:spMk id="6" creationId="{00000000-0000-0000-0000-000000000000}"/>
          </ac:spMkLst>
        </pc:spChg>
      </pc:sldChg>
      <pc:sldChg chg="modSp mod">
        <pc:chgData name="Alice MacCormack" userId="aa02e19e-d3fe-4585-b2c1-9f268931d5f6" providerId="ADAL" clId="{EBFB7FA8-18CC-490E-AE1F-194D3D29676F}" dt="2026-03-20T18:20:23.366" v="18" actId="14100"/>
        <pc:sldMkLst>
          <pc:docMk/>
          <pc:sldMk cId="0" sldId="280"/>
        </pc:sldMkLst>
        <pc:spChg chg="mod">
          <ac:chgData name="Alice MacCormack" userId="aa02e19e-d3fe-4585-b2c1-9f268931d5f6" providerId="ADAL" clId="{EBFB7FA8-18CC-490E-AE1F-194D3D29676F}" dt="2026-03-20T18:20:23.366" v="18" actId="14100"/>
          <ac:spMkLst>
            <pc:docMk/>
            <pc:sldMk cId="0" sldId="280"/>
            <ac:spMk id="6" creationId="{00000000-0000-0000-0000-000000000000}"/>
          </ac:spMkLst>
        </pc:spChg>
      </pc:sldChg>
    </pc:docChg>
  </pc:docChgLst>
  <pc:docChgLst>
    <pc:chgData name="Violeta Vega" userId="S::violeta@bestalliance.org::459d1d88-96a0-43a3-b925-8c39058f2559" providerId="AD" clId="Web-{1A712D0F-2C46-D801-BB70-79918A8E48AA}"/>
    <pc:docChg chg="modSld">
      <pc:chgData name="Violeta Vega" userId="S::violeta@bestalliance.org::459d1d88-96a0-43a3-b925-8c39058f2559" providerId="AD" clId="Web-{1A712D0F-2C46-D801-BB70-79918A8E48AA}" dt="2026-02-25T17:48:42.057" v="3" actId="20577"/>
      <pc:docMkLst>
        <pc:docMk/>
      </pc:docMkLst>
      <pc:sldChg chg="modSp">
        <pc:chgData name="Violeta Vega" userId="S::violeta@bestalliance.org::459d1d88-96a0-43a3-b925-8c39058f2559" providerId="AD" clId="Web-{1A712D0F-2C46-D801-BB70-79918A8E48AA}" dt="2026-02-25T17:48:42.057" v="3" actId="20577"/>
        <pc:sldMkLst>
          <pc:docMk/>
          <pc:sldMk cId="0" sldId="273"/>
        </pc:sldMkLst>
        <pc:spChg chg="mod">
          <ac:chgData name="Violeta Vega" userId="S::violeta@bestalliance.org::459d1d88-96a0-43a3-b925-8c39058f2559" providerId="AD" clId="Web-{1A712D0F-2C46-D801-BB70-79918A8E48AA}" dt="2026-02-25T17:48:42.057" v="3" actId="20577"/>
          <ac:spMkLst>
            <pc:docMk/>
            <pc:sldMk cId="0" sldId="273"/>
            <ac:spMk id="6"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3/27/2026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s://www.bestalliance.org/aviation"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www.iom.int/news/iom-most-victims-trafficked-internationally-cross-official-border-points" TargetMode="External"/><Relationship Id="rId7" Type="http://schemas.openxmlformats.org/officeDocument/2006/relationships/hyperlink" Target="https://polarisproject.org/wp-content/uploads/2018/08/A-Roadmap-for-Systems-and-Industries-to-Prevent-and-Disrupt-Human-Trafficking-Transportation-Industry.pdf" TargetMode="External"/><Relationship Id="rId2" Type="http://schemas.openxmlformats.org/officeDocument/2006/relationships/hyperlink" Target="https://www.ilo.org/sites/default/files/wcmsp5/groups/public/%40ed_norm/%40ipec/documents/publication/wcms_854795.pdf" TargetMode="External"/><Relationship Id="rId1" Type="http://schemas.openxmlformats.org/officeDocument/2006/relationships/slideLayout" Target="../slideLayouts/slideLayout7.xml"/><Relationship Id="rId6" Type="http://schemas.openxmlformats.org/officeDocument/2006/relationships/hyperlink" Target="https://www.transportation.gov/sites/dot.gov/files/2025-04/DOT_TLAHT_Toolkit_Aviation_508c_English.pdf" TargetMode="External"/><Relationship Id="rId5" Type="http://schemas.openxmlformats.org/officeDocument/2006/relationships/hyperlink" Target="https://polarisproject.org/myths-facts-and-statistics/" TargetMode="External"/><Relationship Id="rId4" Type="http://schemas.openxmlformats.org/officeDocument/2006/relationships/hyperlink" Target="https://polarisproject.org/love-and-traffickin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ECE7"/>
        </a:solidFill>
        <a:effectLst/>
      </p:bgPr>
    </p:bg>
    <p:spTree>
      <p:nvGrpSpPr>
        <p:cNvPr id="1" name=""/>
        <p:cNvGrpSpPr/>
        <p:nvPr/>
      </p:nvGrpSpPr>
      <p:grpSpPr>
        <a:xfrm>
          <a:off x="0" y="0"/>
          <a:ext cx="0" cy="0"/>
          <a:chOff x="0" y="0"/>
          <a:chExt cx="0" cy="0"/>
        </a:xfrm>
      </p:grpSpPr>
      <p:grpSp>
        <p:nvGrpSpPr>
          <p:cNvPr id="2" name="Group 2"/>
          <p:cNvGrpSpPr/>
          <p:nvPr/>
        </p:nvGrpSpPr>
        <p:grpSpPr>
          <a:xfrm rot="-2327408">
            <a:off x="-8115300" y="-527228"/>
            <a:ext cx="18288000" cy="2395576"/>
            <a:chOff x="0" y="0"/>
            <a:chExt cx="2716398" cy="355826"/>
          </a:xfrm>
        </p:grpSpPr>
        <p:sp>
          <p:nvSpPr>
            <p:cNvPr id="3" name="Freeform 3"/>
            <p:cNvSpPr/>
            <p:nvPr/>
          </p:nvSpPr>
          <p:spPr>
            <a:xfrm>
              <a:off x="0" y="0"/>
              <a:ext cx="2716398" cy="355826"/>
            </a:xfrm>
            <a:custGeom>
              <a:avLst/>
              <a:gdLst/>
              <a:ahLst/>
              <a:cxnLst/>
              <a:rect l="l" t="t" r="r" b="b"/>
              <a:pathLst>
                <a:path w="2716398" h="355826">
                  <a:moveTo>
                    <a:pt x="0" y="0"/>
                  </a:moveTo>
                  <a:lnTo>
                    <a:pt x="2716398" y="0"/>
                  </a:lnTo>
                  <a:lnTo>
                    <a:pt x="2716398" y="355826"/>
                  </a:lnTo>
                  <a:lnTo>
                    <a:pt x="0" y="355826"/>
                  </a:lnTo>
                  <a:close/>
                </a:path>
              </a:pathLst>
            </a:custGeom>
            <a:solidFill>
              <a:srgbClr val="203A4F"/>
            </a:solidFill>
          </p:spPr>
          <p:txBody>
            <a:bodyPr/>
            <a:lstStyle/>
            <a:p>
              <a:endParaRPr lang="en-US"/>
            </a:p>
          </p:txBody>
        </p:sp>
      </p:grpSp>
      <p:grpSp>
        <p:nvGrpSpPr>
          <p:cNvPr id="4" name="Group 4"/>
          <p:cNvGrpSpPr/>
          <p:nvPr/>
        </p:nvGrpSpPr>
        <p:grpSpPr>
          <a:xfrm>
            <a:off x="4194242" y="8065531"/>
            <a:ext cx="9424176" cy="237360"/>
            <a:chOff x="0" y="0"/>
            <a:chExt cx="2482088" cy="62514"/>
          </a:xfrm>
        </p:grpSpPr>
        <p:sp>
          <p:nvSpPr>
            <p:cNvPr id="5" name="Freeform 5"/>
            <p:cNvSpPr/>
            <p:nvPr/>
          </p:nvSpPr>
          <p:spPr>
            <a:xfrm>
              <a:off x="0" y="0"/>
              <a:ext cx="2482087" cy="62514"/>
            </a:xfrm>
            <a:custGeom>
              <a:avLst/>
              <a:gdLst/>
              <a:ahLst/>
              <a:cxnLst/>
              <a:rect l="l" t="t" r="r" b="b"/>
              <a:pathLst>
                <a:path w="2482087" h="62514">
                  <a:moveTo>
                    <a:pt x="0" y="0"/>
                  </a:moveTo>
                  <a:lnTo>
                    <a:pt x="2482087" y="0"/>
                  </a:lnTo>
                  <a:lnTo>
                    <a:pt x="2482087" y="62514"/>
                  </a:lnTo>
                  <a:lnTo>
                    <a:pt x="0" y="62514"/>
                  </a:lnTo>
                  <a:close/>
                </a:path>
              </a:pathLst>
            </a:custGeom>
            <a:solidFill>
              <a:srgbClr val="B85B23"/>
            </a:solidFill>
          </p:spPr>
          <p:txBody>
            <a:bodyPr/>
            <a:lstStyle/>
            <a:p>
              <a:endParaRPr lang="en-US"/>
            </a:p>
          </p:txBody>
        </p:sp>
        <p:sp>
          <p:nvSpPr>
            <p:cNvPr id="6" name="TextBox 6"/>
            <p:cNvSpPr txBox="1"/>
            <p:nvPr/>
          </p:nvSpPr>
          <p:spPr>
            <a:xfrm>
              <a:off x="0" y="-66675"/>
              <a:ext cx="2482088" cy="129189"/>
            </a:xfrm>
            <a:prstGeom prst="rect">
              <a:avLst/>
            </a:prstGeom>
          </p:spPr>
          <p:txBody>
            <a:bodyPr lIns="50800" tIns="50800" rIns="50800" bIns="50800" rtlCol="0" anchor="ctr"/>
            <a:lstStyle/>
            <a:p>
              <a:pPr algn="ctr">
                <a:lnSpc>
                  <a:spcPts val="3000"/>
                </a:lnSpc>
              </a:pPr>
              <a:endParaRPr/>
            </a:p>
          </p:txBody>
        </p:sp>
      </p:grpSp>
      <p:sp>
        <p:nvSpPr>
          <p:cNvPr id="7" name="TextBox 7"/>
          <p:cNvSpPr txBox="1"/>
          <p:nvPr/>
        </p:nvSpPr>
        <p:spPr>
          <a:xfrm>
            <a:off x="1207016" y="1685658"/>
            <a:ext cx="15398628" cy="5922940"/>
          </a:xfrm>
          <a:prstGeom prst="rect">
            <a:avLst/>
          </a:prstGeom>
        </p:spPr>
        <p:txBody>
          <a:bodyPr lIns="0" tIns="0" rIns="0" bIns="0" rtlCol="0" anchor="t">
            <a:spAutoFit/>
          </a:bodyPr>
          <a:lstStyle/>
          <a:p>
            <a:pPr marL="0" lvl="0" indent="0" algn="ctr">
              <a:lnSpc>
                <a:spcPts val="11400"/>
              </a:lnSpc>
              <a:spcBef>
                <a:spcPct val="0"/>
              </a:spcBef>
            </a:pPr>
            <a:r>
              <a:rPr lang="en-US" sz="11400" b="1">
                <a:solidFill>
                  <a:srgbClr val="203A4F"/>
                </a:solidFill>
                <a:latin typeface="Bebas Neue Bold"/>
                <a:ea typeface="Bebas Neue Bold"/>
                <a:cs typeface="Bebas Neue Bold"/>
                <a:sym typeface="Bebas Neue Bold"/>
              </a:rPr>
              <a:t>Introductory training for airport employees on how to recognize and respond to human trafficking</a:t>
            </a:r>
          </a:p>
        </p:txBody>
      </p:sp>
      <p:sp>
        <p:nvSpPr>
          <p:cNvPr id="8" name="TextBox 8"/>
          <p:cNvSpPr txBox="1"/>
          <p:nvPr/>
        </p:nvSpPr>
        <p:spPr>
          <a:xfrm>
            <a:off x="4325571" y="9203623"/>
            <a:ext cx="2178470" cy="248074"/>
          </a:xfrm>
          <a:prstGeom prst="rect">
            <a:avLst/>
          </a:prstGeom>
        </p:spPr>
        <p:txBody>
          <a:bodyPr lIns="0" tIns="0" rIns="0" bIns="0" rtlCol="0" anchor="t">
            <a:spAutoFit/>
          </a:bodyPr>
          <a:lstStyle/>
          <a:p>
            <a:pPr algn="l">
              <a:lnSpc>
                <a:spcPts val="2059"/>
              </a:lnSpc>
            </a:pPr>
            <a:r>
              <a:rPr lang="en-US" sz="1470">
                <a:solidFill>
                  <a:srgbClr val="F2EDDB"/>
                </a:solidFill>
                <a:latin typeface="Open Sauce"/>
                <a:ea typeface="Open Sauce"/>
                <a:cs typeface="Open Sauce"/>
                <a:sym typeface="Open Sauce"/>
              </a:rPr>
              <a:t>2026 Feb 16</a:t>
            </a:r>
          </a:p>
        </p:txBody>
      </p:sp>
      <p:grpSp>
        <p:nvGrpSpPr>
          <p:cNvPr id="9" name="Group 9"/>
          <p:cNvGrpSpPr/>
          <p:nvPr/>
        </p:nvGrpSpPr>
        <p:grpSpPr>
          <a:xfrm>
            <a:off x="211393" y="8680135"/>
            <a:ext cx="1378541" cy="1496065"/>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grpSp>
        <p:nvGrpSpPr>
          <p:cNvPr id="11" name="Group 11"/>
          <p:cNvGrpSpPr/>
          <p:nvPr/>
        </p:nvGrpSpPr>
        <p:grpSpPr>
          <a:xfrm>
            <a:off x="13618418" y="8609576"/>
            <a:ext cx="1864197" cy="1566624"/>
            <a:chOff x="0" y="0"/>
            <a:chExt cx="441884" cy="371348"/>
          </a:xfrm>
        </p:grpSpPr>
        <p:sp>
          <p:nvSpPr>
            <p:cNvPr id="12" name="Freeform 12"/>
            <p:cNvSpPr/>
            <p:nvPr/>
          </p:nvSpPr>
          <p:spPr>
            <a:xfrm>
              <a:off x="0" y="0"/>
              <a:ext cx="441833" cy="371348"/>
            </a:xfrm>
            <a:custGeom>
              <a:avLst/>
              <a:gdLst/>
              <a:ahLst/>
              <a:cxnLst/>
              <a:rect l="l" t="t" r="r" b="b"/>
              <a:pathLst>
                <a:path w="441833" h="371348">
                  <a:moveTo>
                    <a:pt x="0" y="0"/>
                  </a:moveTo>
                  <a:lnTo>
                    <a:pt x="441833" y="0"/>
                  </a:lnTo>
                  <a:lnTo>
                    <a:pt x="441833" y="371348"/>
                  </a:lnTo>
                  <a:lnTo>
                    <a:pt x="0" y="371348"/>
                  </a:lnTo>
                  <a:lnTo>
                    <a:pt x="0" y="0"/>
                  </a:lnTo>
                  <a:close/>
                </a:path>
              </a:pathLst>
            </a:custGeom>
            <a:blipFill>
              <a:blip r:embed="rId3"/>
              <a:stretch>
                <a:fillRect r="-14"/>
              </a:stretch>
            </a:blipFill>
          </p:spPr>
          <p:txBody>
            <a:bodyPr/>
            <a:lstStyle/>
            <a:p>
              <a:endParaRPr lang="en-US"/>
            </a:p>
          </p:txBody>
        </p:sp>
      </p:grpSp>
      <p:sp>
        <p:nvSpPr>
          <p:cNvPr id="13" name="TextBox 13"/>
          <p:cNvSpPr txBox="1"/>
          <p:nvPr/>
        </p:nvSpPr>
        <p:spPr>
          <a:xfrm>
            <a:off x="1734947" y="8321437"/>
            <a:ext cx="5836166" cy="1665112"/>
          </a:xfrm>
          <a:prstGeom prst="rect">
            <a:avLst/>
          </a:prstGeom>
        </p:spPr>
        <p:txBody>
          <a:bodyPr lIns="0" tIns="0" rIns="0" bIns="0" rtlCol="0" anchor="t">
            <a:spAutoFit/>
          </a:bodyPr>
          <a:lstStyle/>
          <a:p>
            <a:pPr algn="l">
              <a:lnSpc>
                <a:spcPts val="14985"/>
              </a:lnSpc>
            </a:pPr>
            <a:r>
              <a:rPr lang="en-US" sz="6275" b="1">
                <a:solidFill>
                  <a:srgbClr val="B85B23"/>
                </a:solidFill>
                <a:latin typeface="Roboto Condensed 1 Bold"/>
                <a:ea typeface="Roboto Condensed 1 Bold"/>
                <a:cs typeface="Roboto Condensed 1 Bold"/>
                <a:sym typeface="Roboto Condensed 1 Bold"/>
              </a:rPr>
              <a:t>#DestinationHope</a:t>
            </a:r>
          </a:p>
        </p:txBody>
      </p:sp>
      <p:sp>
        <p:nvSpPr>
          <p:cNvPr id="14" name="TextBox 14"/>
          <p:cNvSpPr txBox="1"/>
          <p:nvPr/>
        </p:nvSpPr>
        <p:spPr>
          <a:xfrm>
            <a:off x="15804591" y="9105886"/>
            <a:ext cx="2089923" cy="739813"/>
          </a:xfrm>
          <a:prstGeom prst="rect">
            <a:avLst/>
          </a:prstGeom>
        </p:spPr>
        <p:txBody>
          <a:bodyPr lIns="0" tIns="0" rIns="0" bIns="0" rtlCol="0" anchor="t">
            <a:spAutoFit/>
          </a:bodyPr>
          <a:lstStyle/>
          <a:p>
            <a:pPr marL="0" lvl="0" indent="0" algn="l">
              <a:lnSpc>
                <a:spcPts val="5500"/>
              </a:lnSpc>
              <a:spcBef>
                <a:spcPct val="0"/>
              </a:spcBef>
            </a:pPr>
            <a:r>
              <a:rPr lang="en-US" sz="5500">
                <a:solidFill>
                  <a:srgbClr val="09262A"/>
                </a:solidFill>
                <a:latin typeface="Roboto Condensed 1"/>
                <a:ea typeface="Roboto Condensed 1"/>
                <a:cs typeface="Roboto Condensed 1"/>
                <a:sym typeface="Roboto Condensed 1"/>
              </a:rPr>
              <a:t>[Logo]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26876" y="4109983"/>
            <a:ext cx="15034248" cy="2647950"/>
          </a:xfrm>
          <a:prstGeom prst="rect">
            <a:avLst/>
          </a:prstGeom>
        </p:spPr>
        <p:txBody>
          <a:bodyPr lIns="0" tIns="0" rIns="0" bIns="0" rtlCol="0" anchor="t">
            <a:spAutoFit/>
          </a:bodyPr>
          <a:lstStyle/>
          <a:p>
            <a:pPr algn="ctr">
              <a:lnSpc>
                <a:spcPts val="5250"/>
              </a:lnSpc>
            </a:pPr>
            <a:r>
              <a:rPr lang="en-US" sz="3500">
                <a:solidFill>
                  <a:srgbClr val="203A4F"/>
                </a:solidFill>
                <a:latin typeface="Roboto Condensed 2 Light"/>
                <a:ea typeface="Roboto Condensed 2 Light"/>
                <a:cs typeface="Roboto Condensed 2 Light"/>
                <a:sym typeface="Roboto Condensed 2 Light"/>
              </a:rPr>
              <a:t>Fact: Human trafficking exists in every community. Victims can be anyone from around the world or right next door: adults and children, citizens and non-citizens alike. Human trafficking can be found in local businesses and transportation hubs where trafficking victims are forced to move, work, and sleep every day. </a:t>
            </a:r>
          </a:p>
        </p:txBody>
      </p:sp>
      <p:sp>
        <p:nvSpPr>
          <p:cNvPr id="3" name="TextBox 3"/>
          <p:cNvSpPr txBox="1"/>
          <p:nvPr/>
        </p:nvSpPr>
        <p:spPr>
          <a:xfrm>
            <a:off x="2366869" y="2333221"/>
            <a:ext cx="13554263" cy="679384"/>
          </a:xfrm>
          <a:prstGeom prst="rect">
            <a:avLst/>
          </a:prstGeom>
        </p:spPr>
        <p:txBody>
          <a:bodyPr lIns="0" tIns="0" rIns="0" bIns="0" rtlCol="0" anchor="t">
            <a:spAutoFit/>
          </a:bodyPr>
          <a:lstStyle/>
          <a:p>
            <a:pPr algn="ctr">
              <a:lnSpc>
                <a:spcPts val="5599"/>
              </a:lnSpc>
            </a:pPr>
            <a:r>
              <a:rPr lang="en-US" sz="3999" b="1" i="1">
                <a:solidFill>
                  <a:srgbClr val="203A4F"/>
                </a:solidFill>
                <a:latin typeface="Roboto Condensed 1 Bold Italics"/>
                <a:ea typeface="Roboto Condensed 1 Bold Italics"/>
                <a:cs typeface="Roboto Condensed 1 Bold Italics"/>
                <a:sym typeface="Roboto Condensed 1 Bold Italics"/>
              </a:rPr>
              <a:t>Myth: Human trafficking doesn’t happen here.</a:t>
            </a:r>
          </a:p>
        </p:txBody>
      </p:sp>
      <p:grpSp>
        <p:nvGrpSpPr>
          <p:cNvPr id="4" name="Group 4"/>
          <p:cNvGrpSpPr/>
          <p:nvPr/>
        </p:nvGrpSpPr>
        <p:grpSpPr>
          <a:xfrm>
            <a:off x="11238467" y="9063100"/>
            <a:ext cx="6020833" cy="1223900"/>
            <a:chOff x="0" y="0"/>
            <a:chExt cx="8027777" cy="1631867"/>
          </a:xfrm>
        </p:grpSpPr>
        <p:grpSp>
          <p:nvGrpSpPr>
            <p:cNvPr id="5" name="Group 5"/>
            <p:cNvGrpSpPr/>
            <p:nvPr/>
          </p:nvGrpSpPr>
          <p:grpSpPr>
            <a:xfrm>
              <a:off x="0" y="0"/>
              <a:ext cx="1503674" cy="1631867"/>
              <a:chOff x="0" y="0"/>
              <a:chExt cx="533159" cy="578612"/>
            </a:xfrm>
          </p:grpSpPr>
          <p:sp>
            <p:nvSpPr>
              <p:cNvPr id="6" name="Freeform 6"/>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7" name="TextBox 7"/>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26876" y="4109983"/>
            <a:ext cx="15034248" cy="3314700"/>
          </a:xfrm>
          <a:prstGeom prst="rect">
            <a:avLst/>
          </a:prstGeom>
        </p:spPr>
        <p:txBody>
          <a:bodyPr lIns="0" tIns="0" rIns="0" bIns="0" rtlCol="0" anchor="t">
            <a:spAutoFit/>
          </a:bodyPr>
          <a:lstStyle/>
          <a:p>
            <a:pPr algn="ctr">
              <a:lnSpc>
                <a:spcPts val="5250"/>
              </a:lnSpc>
            </a:pPr>
            <a:r>
              <a:rPr lang="en-US" sz="3500" dirty="0">
                <a:solidFill>
                  <a:srgbClr val="203A4F"/>
                </a:solidFill>
                <a:latin typeface="Roboto Condensed 2 Light"/>
                <a:ea typeface="Roboto Condensed 2 Light"/>
                <a:cs typeface="Roboto Condensed 2 Light"/>
                <a:sym typeface="Roboto Condensed 2 Light"/>
              </a:rPr>
              <a:t>Fact:  Since trafficking is often a “hidden” crime, someone you know might be suffering exploitation and needing help. Data from the U.S. National Human Trafficking Hotline published in 2020 evidenced that 42% of human trafficking victims in the U.S. were trafficked by a member of their own families and 39% were recruited via an intimate partner or a marriage proposition.</a:t>
            </a:r>
            <a:r>
              <a:rPr lang="en-US" sz="3500" baseline="30000" dirty="0">
                <a:solidFill>
                  <a:srgbClr val="203A4F"/>
                </a:solidFill>
                <a:latin typeface="Roboto Condensed 2 Light"/>
                <a:ea typeface="Roboto Condensed 2 Light"/>
                <a:cs typeface="Roboto Condensed 2 Light"/>
                <a:sym typeface="Roboto Condensed 2 Light"/>
              </a:rPr>
              <a:t>3</a:t>
            </a:r>
          </a:p>
        </p:txBody>
      </p:sp>
      <p:sp>
        <p:nvSpPr>
          <p:cNvPr id="3" name="TextBox 3"/>
          <p:cNvSpPr txBox="1"/>
          <p:nvPr/>
        </p:nvSpPr>
        <p:spPr>
          <a:xfrm>
            <a:off x="2366869" y="2371845"/>
            <a:ext cx="13554263" cy="679384"/>
          </a:xfrm>
          <a:prstGeom prst="rect">
            <a:avLst/>
          </a:prstGeom>
        </p:spPr>
        <p:txBody>
          <a:bodyPr lIns="0" tIns="0" rIns="0" bIns="0" rtlCol="0" anchor="t">
            <a:spAutoFit/>
          </a:bodyPr>
          <a:lstStyle/>
          <a:p>
            <a:pPr algn="ctr">
              <a:lnSpc>
                <a:spcPts val="5599"/>
              </a:lnSpc>
            </a:pPr>
            <a:r>
              <a:rPr lang="en-US" sz="3999" b="1" i="1">
                <a:solidFill>
                  <a:srgbClr val="203A4F"/>
                </a:solidFill>
                <a:latin typeface="Roboto Condensed 1 Bold Italics"/>
                <a:ea typeface="Roboto Condensed 1 Bold Italics"/>
                <a:cs typeface="Roboto Condensed 1 Bold Italics"/>
                <a:sym typeface="Roboto Condensed 1 Bold Italics"/>
              </a:rPr>
              <a:t>Myth: I don’t know anyone that’s trafficked.</a:t>
            </a:r>
          </a:p>
        </p:txBody>
      </p:sp>
      <p:grpSp>
        <p:nvGrpSpPr>
          <p:cNvPr id="4" name="Group 4"/>
          <p:cNvGrpSpPr/>
          <p:nvPr/>
        </p:nvGrpSpPr>
        <p:grpSpPr>
          <a:xfrm>
            <a:off x="11238467" y="9063100"/>
            <a:ext cx="6020833" cy="1223900"/>
            <a:chOff x="0" y="0"/>
            <a:chExt cx="8027777" cy="1631867"/>
          </a:xfrm>
        </p:grpSpPr>
        <p:grpSp>
          <p:nvGrpSpPr>
            <p:cNvPr id="5" name="Group 5"/>
            <p:cNvGrpSpPr/>
            <p:nvPr/>
          </p:nvGrpSpPr>
          <p:grpSpPr>
            <a:xfrm>
              <a:off x="0" y="0"/>
              <a:ext cx="1503674" cy="1631867"/>
              <a:chOff x="0" y="0"/>
              <a:chExt cx="533159" cy="578612"/>
            </a:xfrm>
          </p:grpSpPr>
          <p:sp>
            <p:nvSpPr>
              <p:cNvPr id="6" name="Freeform 6"/>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7" name="TextBox 7"/>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26876" y="4109983"/>
            <a:ext cx="15034248" cy="2647950"/>
          </a:xfrm>
          <a:prstGeom prst="rect">
            <a:avLst/>
          </a:prstGeom>
        </p:spPr>
        <p:txBody>
          <a:bodyPr lIns="0" tIns="0" rIns="0" bIns="0" rtlCol="0" anchor="t">
            <a:spAutoFit/>
          </a:bodyPr>
          <a:lstStyle/>
          <a:p>
            <a:pPr algn="ctr">
              <a:lnSpc>
                <a:spcPts val="5250"/>
              </a:lnSpc>
            </a:pPr>
            <a:r>
              <a:rPr lang="en-US" sz="3500" dirty="0">
                <a:solidFill>
                  <a:srgbClr val="203A4F"/>
                </a:solidFill>
                <a:latin typeface="Roboto Condensed 2 Light"/>
                <a:ea typeface="Roboto Condensed 2 Light"/>
                <a:cs typeface="Roboto Condensed 2 Light"/>
                <a:sym typeface="Roboto Condensed 2 Light"/>
              </a:rPr>
              <a:t>Fact:  The most pervasive myth about human trafficking is that it often involves kidnapping or physically forcing someone into exploitation. In reality, most traffickers use psychological means such as tricking, lying to, manipulating, or threatening victims into providing commercial sex or exploitative labor.</a:t>
            </a:r>
            <a:r>
              <a:rPr lang="en-US" sz="3500" baseline="30000" dirty="0">
                <a:solidFill>
                  <a:srgbClr val="203A4F"/>
                </a:solidFill>
                <a:latin typeface="Roboto Condensed 2 Light"/>
                <a:ea typeface="Roboto Condensed 2 Light"/>
                <a:cs typeface="Roboto Condensed 2 Light"/>
                <a:sym typeface="Roboto Condensed 2 Light"/>
              </a:rPr>
              <a:t>4</a:t>
            </a:r>
          </a:p>
        </p:txBody>
      </p:sp>
      <p:sp>
        <p:nvSpPr>
          <p:cNvPr id="3" name="TextBox 3"/>
          <p:cNvSpPr txBox="1"/>
          <p:nvPr/>
        </p:nvSpPr>
        <p:spPr>
          <a:xfrm>
            <a:off x="2366869" y="2352533"/>
            <a:ext cx="13554263" cy="679384"/>
          </a:xfrm>
          <a:prstGeom prst="rect">
            <a:avLst/>
          </a:prstGeom>
        </p:spPr>
        <p:txBody>
          <a:bodyPr lIns="0" tIns="0" rIns="0" bIns="0" rtlCol="0" anchor="t">
            <a:spAutoFit/>
          </a:bodyPr>
          <a:lstStyle/>
          <a:p>
            <a:pPr algn="ctr">
              <a:lnSpc>
                <a:spcPts val="5599"/>
              </a:lnSpc>
            </a:pPr>
            <a:r>
              <a:rPr lang="en-US" sz="3999" b="1" i="1">
                <a:solidFill>
                  <a:srgbClr val="203A4F"/>
                </a:solidFill>
                <a:latin typeface="Roboto Condensed 1 Bold Italics"/>
                <a:ea typeface="Roboto Condensed 1 Bold Italics"/>
                <a:cs typeface="Roboto Condensed 1 Bold Italics"/>
                <a:sym typeface="Roboto Condensed 1 Bold Italics"/>
              </a:rPr>
              <a:t>Myth: Human trafficking is always or usually a violent crime.</a:t>
            </a:r>
          </a:p>
        </p:txBody>
      </p:sp>
      <p:grpSp>
        <p:nvGrpSpPr>
          <p:cNvPr id="4" name="Group 4"/>
          <p:cNvGrpSpPr/>
          <p:nvPr/>
        </p:nvGrpSpPr>
        <p:grpSpPr>
          <a:xfrm>
            <a:off x="11238467" y="9063100"/>
            <a:ext cx="6020833" cy="1223900"/>
            <a:chOff x="0" y="0"/>
            <a:chExt cx="8027777" cy="1631867"/>
          </a:xfrm>
        </p:grpSpPr>
        <p:grpSp>
          <p:nvGrpSpPr>
            <p:cNvPr id="5" name="Group 5"/>
            <p:cNvGrpSpPr/>
            <p:nvPr/>
          </p:nvGrpSpPr>
          <p:grpSpPr>
            <a:xfrm>
              <a:off x="0" y="0"/>
              <a:ext cx="1503674" cy="1631867"/>
              <a:chOff x="0" y="0"/>
              <a:chExt cx="533159" cy="578612"/>
            </a:xfrm>
          </p:grpSpPr>
          <p:sp>
            <p:nvSpPr>
              <p:cNvPr id="6" name="Freeform 6"/>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7" name="TextBox 7"/>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688646"/>
            <a:ext cx="16424682" cy="4648200"/>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Often there is a </a:t>
            </a:r>
            <a:r>
              <a:rPr lang="en-US" sz="3500">
                <a:solidFill>
                  <a:srgbClr val="B85B23"/>
                </a:solidFill>
                <a:latin typeface="Roboto Condensed 2 Light"/>
                <a:ea typeface="Roboto Condensed 2 Light"/>
                <a:cs typeface="Roboto Condensed 2 Light"/>
                <a:sym typeface="Roboto Condensed 2 Light"/>
              </a:rPr>
              <a:t>high level of control</a:t>
            </a:r>
            <a:r>
              <a:rPr lang="en-US" sz="3500">
                <a:solidFill>
                  <a:srgbClr val="203A4F"/>
                </a:solidFill>
                <a:latin typeface="Roboto Condensed 2 Light"/>
                <a:ea typeface="Roboto Condensed 2 Light"/>
                <a:cs typeface="Roboto Condensed 2 Light"/>
                <a:sym typeface="Roboto Condensed 2 Light"/>
              </a:rPr>
              <a:t>—one party controlling a person or group of people by threatening them, isolating them, holding their travel documentation, or speaking for them.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algn="just">
              <a:lnSpc>
                <a:spcPts val="5250"/>
              </a:lnSpc>
            </a:pPr>
            <a:r>
              <a:rPr lang="en-US" sz="3500">
                <a:solidFill>
                  <a:srgbClr val="203A4F"/>
                </a:solidFill>
                <a:latin typeface="Roboto Condensed 2 Light"/>
                <a:ea typeface="Roboto Condensed 2 Light"/>
                <a:cs typeface="Roboto Condensed 2 Light"/>
                <a:sym typeface="Roboto Condensed 2 Light"/>
              </a:rPr>
              <a:t>A controller, i.e. a trafficker, may trick someone by making promises that they do not plan to keep. You may notice an unusual power dynamic or ongoing surveillance by the controller, including control of their housing arrangement or movement.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CONTROL:</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688646"/>
            <a:ext cx="16424682" cy="4648200"/>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Victims may show signs of</a:t>
            </a:r>
            <a:r>
              <a:rPr lang="en-US" sz="3500">
                <a:solidFill>
                  <a:srgbClr val="B85B23"/>
                </a:solidFill>
                <a:latin typeface="Roboto Condensed 2 Light"/>
                <a:ea typeface="Roboto Condensed 2 Light"/>
                <a:cs typeface="Roboto Condensed 2 Light"/>
                <a:sym typeface="Roboto Condensed 2 Light"/>
              </a:rPr>
              <a:t> distress or fear</a:t>
            </a:r>
            <a:r>
              <a:rPr lang="en-US" sz="3500">
                <a:solidFill>
                  <a:srgbClr val="203A4F"/>
                </a:solidFill>
                <a:latin typeface="Roboto Condensed 2 Light"/>
                <a:ea typeface="Roboto Condensed 2 Light"/>
                <a:cs typeface="Roboto Condensed 2 Light"/>
                <a:sym typeface="Roboto Condensed 2 Light"/>
              </a:rPr>
              <a:t>. They might have a visible injury, such as bruising or a cut. They may not be allowed to make eye contact or communicate with you. You might notice they exhibit discomfort with their companions, appear malnourished or unusually fatigued.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algn="just">
              <a:lnSpc>
                <a:spcPts val="5250"/>
              </a:lnSpc>
            </a:pPr>
            <a:r>
              <a:rPr lang="en-US" sz="3500">
                <a:solidFill>
                  <a:srgbClr val="203A4F"/>
                </a:solidFill>
                <a:latin typeface="Roboto Condensed 2 Light"/>
                <a:ea typeface="Roboto Condensed 2 Light"/>
                <a:cs typeface="Roboto Condensed 2 Light"/>
                <a:sym typeface="Roboto Condensed 2 Light"/>
              </a:rPr>
              <a:t>They may exhibit signs of trauma by becoming hostile, fleeing, or freezing up. When they answer questions, their responses may sound rehearsed.    </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DISTRESS OR INJURY:</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526519"/>
            <a:ext cx="16424682" cy="2647950"/>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A victim may appear </a:t>
            </a:r>
            <a:r>
              <a:rPr lang="en-US" sz="3500">
                <a:solidFill>
                  <a:srgbClr val="B85B23"/>
                </a:solidFill>
                <a:latin typeface="Roboto Condensed 2 Light"/>
                <a:ea typeface="Roboto Condensed 2 Light"/>
                <a:cs typeface="Roboto Condensed 2 Light"/>
                <a:sym typeface="Roboto Condensed 2 Light"/>
              </a:rPr>
              <a:t>confused </a:t>
            </a:r>
            <a:r>
              <a:rPr lang="en-US" sz="3500">
                <a:solidFill>
                  <a:srgbClr val="203A4F"/>
                </a:solidFill>
                <a:latin typeface="Roboto Condensed 2 Light"/>
                <a:ea typeface="Roboto Condensed 2 Light"/>
                <a:cs typeface="Roboto Condensed 2 Light"/>
                <a:sym typeface="Roboto Condensed 2 Light"/>
              </a:rPr>
              <a:t>because they have been tricked or not received the pay they were promised. Sometimes a victim agrees to travel to a new location based on false promises. A victim may be unsure of where they are or where they are going. They may not know their travel companions, nor know who they will meet upon arrival.</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CONFUSION</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
        <p:nvSpPr>
          <p:cNvPr id="12" name="TextBox 12"/>
          <p:cNvSpPr txBox="1"/>
          <p:nvPr/>
        </p:nvSpPr>
        <p:spPr>
          <a:xfrm>
            <a:off x="524432" y="7204329"/>
            <a:ext cx="16424682" cy="1981200"/>
          </a:xfrm>
          <a:prstGeom prst="rect">
            <a:avLst/>
          </a:prstGeom>
        </p:spPr>
        <p:txBody>
          <a:bodyPr lIns="0" tIns="0" rIns="0" bIns="0" rtlCol="0" anchor="t">
            <a:spAutoFit/>
          </a:bodyPr>
          <a:lstStyle/>
          <a:p>
            <a:pPr algn="just">
              <a:lnSpc>
                <a:spcPts val="5250"/>
              </a:lnSpc>
            </a:pPr>
            <a:r>
              <a:rPr lang="en-US" sz="3500">
                <a:solidFill>
                  <a:srgbClr val="B85B23"/>
                </a:solidFill>
                <a:latin typeface="Roboto Condensed 2 Light"/>
                <a:ea typeface="Roboto Condensed 2 Light"/>
                <a:cs typeface="Roboto Condensed 2 Light"/>
                <a:sym typeface="Roboto Condensed 2 Light"/>
              </a:rPr>
              <a:t>Buying sex</a:t>
            </a:r>
            <a:r>
              <a:rPr lang="en-US" sz="3500">
                <a:solidFill>
                  <a:srgbClr val="203A4F"/>
                </a:solidFill>
                <a:latin typeface="Roboto Condensed 2 Light"/>
                <a:ea typeface="Roboto Condensed 2 Light"/>
                <a:cs typeface="Roboto Condensed 2 Light"/>
                <a:sym typeface="Roboto Condensed 2 Light"/>
              </a:rPr>
              <a:t> from a minor or from a person who is coerced into the sex trade is human trafficking. Indicators may include arranging to buy sex with a person, talking or joking about sex buying, or accessing websites to buy sex.  </a:t>
            </a:r>
          </a:p>
        </p:txBody>
      </p:sp>
      <p:sp>
        <p:nvSpPr>
          <p:cNvPr id="13" name="TextBox 13"/>
          <p:cNvSpPr txBox="1"/>
          <p:nvPr/>
        </p:nvSpPr>
        <p:spPr>
          <a:xfrm>
            <a:off x="524432" y="6450896"/>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SEX BUYING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694897"/>
            <a:ext cx="16424682" cy="5429382"/>
          </a:xfrm>
          <a:prstGeom prst="rect">
            <a:avLst/>
          </a:prstGeom>
        </p:spPr>
        <p:txBody>
          <a:bodyPr lIns="0" tIns="0" rIns="0" bIns="0" rtlCol="0" anchor="t">
            <a:spAutoFit/>
          </a:bodyPr>
          <a:lstStyle/>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A passenger who does not know the person who purchased their ticket, how the ticket was purchased, who is picking them up, and/or who is traveling with them. </a:t>
            </a:r>
          </a:p>
          <a:p>
            <a:pPr algn="just">
              <a:lnSpc>
                <a:spcPts val="1950"/>
              </a:lnSpc>
            </a:pPr>
            <a:endParaRPr lang="en-US" sz="350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Someone traveling on a one-way, last-minute, stand-by, or same-day booking paid by someone else in cash.  </a:t>
            </a:r>
          </a:p>
          <a:p>
            <a:pPr algn="just">
              <a:lnSpc>
                <a:spcPts val="1950"/>
              </a:lnSpc>
            </a:pPr>
            <a:endParaRPr lang="en-US" sz="350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Someone traveling with little or no money or personal items, e.g. no carry-on bag. </a:t>
            </a:r>
          </a:p>
          <a:p>
            <a:pPr algn="just">
              <a:lnSpc>
                <a:spcPts val="2250"/>
              </a:lnSpc>
            </a:pPr>
            <a:endParaRPr lang="en-US" sz="350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A passenger who seems unaware of what items are in their carry-on or checked baggage.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450"/>
          </a:xfrm>
          <a:prstGeom prst="rect">
            <a:avLst/>
          </a:prstGeom>
        </p:spPr>
        <p:txBody>
          <a:bodyPr lIns="0" tIns="0" rIns="0" bIns="0" rtlCol="0" anchor="t">
            <a:spAutoFit/>
          </a:bodyPr>
          <a:lstStyle/>
          <a:p>
            <a:pPr algn="just">
              <a:lnSpc>
                <a:spcPts val="5599"/>
              </a:lnSpc>
            </a:pPr>
            <a:r>
              <a:rPr lang="en-US" sz="3999" b="1" dirty="0">
                <a:solidFill>
                  <a:srgbClr val="203A4F"/>
                </a:solidFill>
                <a:latin typeface="Roboto Condensed 1 Bold"/>
                <a:ea typeface="Roboto Condensed 1 Bold"/>
                <a:cs typeface="Roboto Condensed 1 Bold"/>
                <a:sym typeface="Roboto Condensed 1 Bold"/>
              </a:rPr>
              <a:t>BEHAVIORAL INDICATORS SPECIFIC TO AIR TRAVEL</a:t>
            </a:r>
            <a:r>
              <a:rPr lang="en-US" sz="3999" b="1" baseline="30000" dirty="0">
                <a:solidFill>
                  <a:srgbClr val="203A4F"/>
                </a:solidFill>
                <a:latin typeface="Roboto Condensed 1 Bold"/>
                <a:ea typeface="Roboto Condensed 1 Bold"/>
                <a:cs typeface="Roboto Condensed 1 Bold"/>
                <a:sym typeface="Roboto Condensed 1 Bold"/>
              </a:rPr>
              <a:t>5</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748150"/>
            <a:ext cx="16424682" cy="5379678"/>
          </a:xfrm>
          <a:prstGeom prst="rect">
            <a:avLst/>
          </a:prstGeom>
        </p:spPr>
        <p:txBody>
          <a:bodyPr lIns="0" tIns="0" rIns="0" bIns="0" rtlCol="0" anchor="t">
            <a:spAutoFit/>
          </a:bodyPr>
          <a:lstStyle/>
          <a:p>
            <a:pPr marL="755650"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Someone who refuses food or beverages during a flight, or whose traveling companions speak for them to refuse food or beverages. </a:t>
            </a:r>
            <a:endParaRPr lang="en-US"/>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marL="755650" lvl="1" indent="-377825" algn="just">
              <a:lnSpc>
                <a:spcPts val="5250"/>
              </a:lnSpc>
              <a:buFont typeface="Arial"/>
              <a:buChar char="•"/>
            </a:pPr>
            <a:r>
              <a:rPr lang="en-US" sz="3500" dirty="0">
                <a:solidFill>
                  <a:srgbClr val="203A4F"/>
                </a:solidFill>
                <a:latin typeface="Roboto Condensed 2 Light"/>
                <a:ea typeface="Roboto Condensed 2 Light"/>
                <a:cs typeface="Roboto Condensed 2 Light"/>
                <a:sym typeface="Roboto Condensed 2 Light"/>
              </a:rPr>
              <a:t>A traveler who indicates little or no knowledge of their destination or who is meeting them. </a:t>
            </a:r>
            <a:endParaRPr lang="en-US" sz="3500" dirty="0">
              <a:solidFill>
                <a:srgbClr val="203A4F"/>
              </a:solidFill>
              <a:latin typeface="Roboto Condensed 2 Light"/>
              <a:ea typeface="Roboto Condensed 2 Light"/>
              <a:cs typeface="Roboto Condensed 2 Light"/>
            </a:endParaRP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marL="755650"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Someone wearing clothing inappropriate for the weather, or clothing used to conceal signs of abuse like wounds or bruises. </a:t>
            </a:r>
            <a:endParaRPr lang="en-US" sz="3500">
              <a:solidFill>
                <a:srgbClr val="203A4F"/>
              </a:solidFill>
              <a:latin typeface="Roboto Condensed 2 Light"/>
              <a:ea typeface="Roboto Condensed 2 Light"/>
              <a:cs typeface="Roboto Condensed 2 Light"/>
            </a:endParaRP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450"/>
          </a:xfrm>
          <a:prstGeom prst="rect">
            <a:avLst/>
          </a:prstGeom>
        </p:spPr>
        <p:txBody>
          <a:bodyPr lIns="0" tIns="0" rIns="0" bIns="0" rtlCol="0" anchor="t">
            <a:spAutoFit/>
          </a:bodyPr>
          <a:lstStyle/>
          <a:p>
            <a:pPr algn="just">
              <a:lnSpc>
                <a:spcPts val="5599"/>
              </a:lnSpc>
            </a:pPr>
            <a:r>
              <a:rPr lang="en-US" sz="3999" b="1" dirty="0">
                <a:solidFill>
                  <a:srgbClr val="203A4F"/>
                </a:solidFill>
                <a:latin typeface="Roboto Condensed 1 Bold"/>
                <a:ea typeface="Roboto Condensed 1 Bold"/>
                <a:cs typeface="Roboto Condensed 1 Bold"/>
                <a:sym typeface="Roboto Condensed 1 Bold"/>
              </a:rPr>
              <a:t>BEHAVIORAL INDICATORS SPECIFIC TO AIR TRAVEL</a:t>
            </a:r>
            <a:r>
              <a:rPr lang="en-US" sz="3999" b="1" baseline="30000" dirty="0">
                <a:solidFill>
                  <a:srgbClr val="203A4F"/>
                </a:solidFill>
                <a:latin typeface="Roboto Condensed 1 Bold"/>
                <a:ea typeface="Roboto Condensed 1 Bold"/>
                <a:cs typeface="Roboto Condensed 1 Bold"/>
                <a:sym typeface="Roboto Condensed 1 Bold"/>
              </a:rPr>
              <a:t>5</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688646"/>
            <a:ext cx="16424682" cy="3981450"/>
          </a:xfrm>
          <a:prstGeom prst="rect">
            <a:avLst/>
          </a:prstGeom>
        </p:spPr>
        <p:txBody>
          <a:bodyPr lIns="0" tIns="0" rIns="0" bIns="0" rtlCol="0" anchor="t">
            <a:spAutoFit/>
          </a:bodyPr>
          <a:lstStyle/>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It is important to know that personal characteristics, (e.g. race, national origin, gender, sexual orientation, age, ability, etc.), are not indicators of human trafficking. Force, fraud, and coercion are the actions traffickers use to compel victims into exploitation.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Correspondingly, indicators of human trafficking are behaviors related to those actions and their consequences for victims, such as signs of </a:t>
            </a:r>
            <a:r>
              <a:rPr lang="en-US" sz="3500">
                <a:solidFill>
                  <a:srgbClr val="B85B23"/>
                </a:solidFill>
                <a:latin typeface="Roboto Condensed 2 Light"/>
                <a:ea typeface="Roboto Condensed 2 Light"/>
                <a:cs typeface="Roboto Condensed 2 Light"/>
                <a:sym typeface="Roboto Condensed 2 Light"/>
              </a:rPr>
              <a:t>control, distress, injury, and confusion</a:t>
            </a:r>
            <a:r>
              <a:rPr lang="en-US" sz="3500">
                <a:solidFill>
                  <a:srgbClr val="203A4F"/>
                </a:solidFill>
                <a:latin typeface="Roboto Condensed 2 Light"/>
                <a:ea typeface="Roboto Condensed 2 Light"/>
                <a:cs typeface="Roboto Condensed 2 Light"/>
                <a:sym typeface="Roboto Condensed 2 Light"/>
              </a:rPr>
              <a:t>.   </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Key Points:</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329776"/>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1016488"/>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table of contents</a:t>
            </a:r>
          </a:p>
        </p:txBody>
      </p:sp>
      <p:sp>
        <p:nvSpPr>
          <p:cNvPr id="6" name="TextBox 6"/>
          <p:cNvSpPr txBox="1"/>
          <p:nvPr/>
        </p:nvSpPr>
        <p:spPr>
          <a:xfrm>
            <a:off x="256237" y="2975173"/>
            <a:ext cx="17408606" cy="5292924"/>
          </a:xfrm>
          <a:prstGeom prst="rect">
            <a:avLst/>
          </a:prstGeom>
        </p:spPr>
        <p:txBody>
          <a:bodyPr lIns="0" tIns="0" rIns="0" bIns="0" rtlCol="0" anchor="t">
            <a:spAutoFit/>
          </a:bodyPr>
          <a:lstStyle/>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Defining Human Trafficking</a:t>
            </a:r>
          </a:p>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Human Trafficking in Airports</a:t>
            </a:r>
          </a:p>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Myths &amp; Facts About Human Trafficking </a:t>
            </a:r>
          </a:p>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Indicators of Human Trafficking </a:t>
            </a:r>
          </a:p>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How to Respond to Potential Signs of Human Trafficking </a:t>
            </a:r>
          </a:p>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Recommendations &amp; Opportunities</a:t>
            </a:r>
          </a:p>
        </p:txBody>
      </p:sp>
      <p:grpSp>
        <p:nvGrpSpPr>
          <p:cNvPr id="7" name="Group 7"/>
          <p:cNvGrpSpPr/>
          <p:nvPr/>
        </p:nvGrpSpPr>
        <p:grpSpPr>
          <a:xfrm>
            <a:off x="11238467" y="9063100"/>
            <a:ext cx="6020833" cy="1223900"/>
            <a:chOff x="0" y="0"/>
            <a:chExt cx="8027777" cy="1631867"/>
          </a:xfrm>
        </p:grpSpPr>
        <p:grpSp>
          <p:nvGrpSpPr>
            <p:cNvPr id="8" name="Group 8"/>
            <p:cNvGrpSpPr/>
            <p:nvPr/>
          </p:nvGrpSpPr>
          <p:grpSpPr>
            <a:xfrm>
              <a:off x="0" y="0"/>
              <a:ext cx="1503674" cy="1631867"/>
              <a:chOff x="0" y="0"/>
              <a:chExt cx="533159" cy="578612"/>
            </a:xfrm>
          </p:grpSpPr>
          <p:sp>
            <p:nvSpPr>
              <p:cNvPr id="9" name="Freeform 9"/>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0" name="TextBox 10"/>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21104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how to respond to potential signs of human trafficking</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50074"/>
            <a:ext cx="15398628" cy="890125"/>
          </a:xfrm>
          <a:prstGeom prst="rect">
            <a:avLst/>
          </a:prstGeom>
        </p:spPr>
        <p:txBody>
          <a:bodyPr lIns="0" tIns="0" rIns="0" bIns="0" rtlCol="0" anchor="t">
            <a:spAutoFit/>
          </a:bodyPr>
          <a:lstStyle/>
          <a:p>
            <a:pPr marL="0" lvl="0" indent="0" algn="l">
              <a:lnSpc>
                <a:spcPts val="6500"/>
              </a:lnSpc>
              <a:spcBef>
                <a:spcPct val="0"/>
              </a:spcBef>
            </a:pPr>
            <a:r>
              <a:rPr lang="en-US" sz="6500" b="1">
                <a:solidFill>
                  <a:srgbClr val="203A4F"/>
                </a:solidFill>
                <a:latin typeface="Bebas Neue Bold"/>
                <a:ea typeface="Bebas Neue Bold"/>
                <a:cs typeface="Bebas Neue Bold"/>
                <a:sym typeface="Bebas Neue Bold"/>
              </a:rPr>
              <a:t>how to respond to potential signs of human trafficking</a:t>
            </a:r>
          </a:p>
        </p:txBody>
      </p:sp>
      <p:sp>
        <p:nvSpPr>
          <p:cNvPr id="6" name="TextBox 6"/>
          <p:cNvSpPr txBox="1"/>
          <p:nvPr/>
        </p:nvSpPr>
        <p:spPr>
          <a:xfrm>
            <a:off x="524432" y="2801459"/>
            <a:ext cx="16424682" cy="5981700"/>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If you notice indicators of human trafficking and the potential victim is alone or you can safely separate them from a controller:</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algn="ctr">
              <a:lnSpc>
                <a:spcPts val="5250"/>
              </a:lnSpc>
            </a:pPr>
            <a:r>
              <a:rPr lang="en-US" sz="3500">
                <a:solidFill>
                  <a:srgbClr val="203A4F"/>
                </a:solidFill>
                <a:latin typeface="Roboto Condensed 2 Light"/>
                <a:ea typeface="Roboto Condensed 2 Light"/>
                <a:cs typeface="Roboto Condensed 2 Light"/>
                <a:sym typeface="Roboto Condensed 2 Light"/>
              </a:rPr>
              <a:t> Ask them calmly and gently, </a:t>
            </a:r>
            <a:r>
              <a:rPr lang="en-US" sz="3500">
                <a:solidFill>
                  <a:srgbClr val="B85B23"/>
                </a:solidFill>
                <a:latin typeface="Roboto Condensed 2 Light"/>
                <a:ea typeface="Roboto Condensed 2 Light"/>
                <a:cs typeface="Roboto Condensed 2 Light"/>
                <a:sym typeface="Roboto Condensed 2 Light"/>
              </a:rPr>
              <a:t>“Are you OK?”  </a:t>
            </a:r>
          </a:p>
          <a:p>
            <a:pPr algn="ctr">
              <a:lnSpc>
                <a:spcPts val="5250"/>
              </a:lnSpc>
            </a:pPr>
            <a:r>
              <a:rPr lang="en-US" sz="3500">
                <a:solidFill>
                  <a:srgbClr val="203A4F"/>
                </a:solidFill>
                <a:latin typeface="Roboto Condensed 2 Light"/>
                <a:ea typeface="Roboto Condensed 2 Light"/>
                <a:cs typeface="Roboto Condensed 2 Light"/>
                <a:sym typeface="Roboto Condensed 2 Light"/>
              </a:rPr>
              <a:t>You can also ask </a:t>
            </a:r>
            <a:r>
              <a:rPr lang="en-US" sz="3500">
                <a:solidFill>
                  <a:srgbClr val="B85B23"/>
                </a:solidFill>
                <a:latin typeface="Roboto Condensed 2 Light"/>
                <a:ea typeface="Roboto Condensed 2 Light"/>
                <a:cs typeface="Roboto Condensed 2 Light"/>
                <a:sym typeface="Roboto Condensed 2 Light"/>
              </a:rPr>
              <a:t>“do you want me to call the police?”  </a:t>
            </a:r>
          </a:p>
          <a:p>
            <a:pPr algn="ctr">
              <a:lnSpc>
                <a:spcPts val="5250"/>
              </a:lnSpc>
            </a:pPr>
            <a:endParaRPr lang="en-US" sz="3500">
              <a:solidFill>
                <a:srgbClr val="B85B23"/>
              </a:solidFill>
              <a:latin typeface="Roboto Condensed 2 Light"/>
              <a:ea typeface="Roboto Condensed 2 Light"/>
              <a:cs typeface="Roboto Condensed 2 Light"/>
              <a:sym typeface="Roboto Condensed 2 Light"/>
            </a:endParaRPr>
          </a:p>
          <a:p>
            <a:pPr algn="l">
              <a:lnSpc>
                <a:spcPts val="5250"/>
              </a:lnSpc>
            </a:pPr>
            <a:r>
              <a:rPr lang="en-US" sz="3500">
                <a:solidFill>
                  <a:srgbClr val="203A4F"/>
                </a:solidFill>
                <a:latin typeface="Roboto Condensed 2 Light"/>
                <a:ea typeface="Roboto Condensed 2 Light"/>
                <a:cs typeface="Roboto Condensed 2 Light"/>
                <a:sym typeface="Roboto Condensed 2 Light"/>
              </a:rPr>
              <a:t>If a potential trafficking victim wants you to contact local authorities, call 911. If a victim does not want you to call local authorities, give them the number of the National Human Trafficking Hotline of the country you are in.</a:t>
            </a:r>
          </a:p>
        </p:txBody>
      </p:sp>
      <p:grpSp>
        <p:nvGrpSpPr>
          <p:cNvPr id="7" name="Group 7"/>
          <p:cNvGrpSpPr/>
          <p:nvPr/>
        </p:nvGrpSpPr>
        <p:grpSpPr>
          <a:xfrm>
            <a:off x="11238467" y="9063100"/>
            <a:ext cx="6020833" cy="1223900"/>
            <a:chOff x="0" y="0"/>
            <a:chExt cx="8027777" cy="1631867"/>
          </a:xfrm>
        </p:grpSpPr>
        <p:grpSp>
          <p:nvGrpSpPr>
            <p:cNvPr id="8" name="Group 8"/>
            <p:cNvGrpSpPr/>
            <p:nvPr/>
          </p:nvGrpSpPr>
          <p:grpSpPr>
            <a:xfrm>
              <a:off x="0" y="0"/>
              <a:ext cx="1503674" cy="1631867"/>
              <a:chOff x="0" y="0"/>
              <a:chExt cx="533159" cy="578612"/>
            </a:xfrm>
          </p:grpSpPr>
          <p:sp>
            <p:nvSpPr>
              <p:cNvPr id="9" name="Freeform 9"/>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0" name="TextBox 10"/>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50074"/>
            <a:ext cx="15398628" cy="890125"/>
          </a:xfrm>
          <a:prstGeom prst="rect">
            <a:avLst/>
          </a:prstGeom>
        </p:spPr>
        <p:txBody>
          <a:bodyPr lIns="0" tIns="0" rIns="0" bIns="0" rtlCol="0" anchor="t">
            <a:spAutoFit/>
          </a:bodyPr>
          <a:lstStyle/>
          <a:p>
            <a:pPr marL="0" lvl="0" indent="0" algn="l">
              <a:lnSpc>
                <a:spcPts val="6500"/>
              </a:lnSpc>
              <a:spcBef>
                <a:spcPct val="0"/>
              </a:spcBef>
            </a:pPr>
            <a:r>
              <a:rPr lang="en-US" sz="6500" b="1">
                <a:solidFill>
                  <a:srgbClr val="203A4F"/>
                </a:solidFill>
                <a:latin typeface="Bebas Neue Bold"/>
                <a:ea typeface="Bebas Neue Bold"/>
                <a:cs typeface="Bebas Neue Bold"/>
                <a:sym typeface="Bebas Neue Bold"/>
              </a:rPr>
              <a:t>how to respond to potential signs of human trafficking</a:t>
            </a:r>
          </a:p>
        </p:txBody>
      </p:sp>
      <p:sp>
        <p:nvSpPr>
          <p:cNvPr id="6" name="TextBox 6"/>
          <p:cNvSpPr txBox="1"/>
          <p:nvPr/>
        </p:nvSpPr>
        <p:spPr>
          <a:xfrm>
            <a:off x="524432" y="4065379"/>
            <a:ext cx="11515168" cy="3340658"/>
          </a:xfrm>
          <a:prstGeom prst="rect">
            <a:avLst/>
          </a:prstGeom>
        </p:spPr>
        <p:txBody>
          <a:bodyPr wrap="square" lIns="0" tIns="0" rIns="0" bIns="0" rtlCol="0" anchor="t">
            <a:spAutoFit/>
          </a:bodyPr>
          <a:lstStyle/>
          <a:p>
            <a:pPr marL="755651" lvl="1" indent="-377825" algn="just">
              <a:lnSpc>
                <a:spcPts val="5250"/>
              </a:lnSpc>
              <a:buFont typeface="Arial"/>
              <a:buChar char="•"/>
            </a:pPr>
            <a:r>
              <a:rPr lang="en-US" sz="3500" dirty="0">
                <a:solidFill>
                  <a:srgbClr val="203A4F"/>
                </a:solidFill>
                <a:latin typeface="Roboto Condensed 2 Light"/>
                <a:ea typeface="Roboto Condensed 2 Light"/>
                <a:cs typeface="Roboto Condensed 2 Light"/>
                <a:sym typeface="Roboto Condensed 2 Light"/>
              </a:rPr>
              <a:t>U.S. National Human Trafficking Hotline: </a:t>
            </a:r>
            <a:r>
              <a:rPr lang="en-US" sz="3500" dirty="0">
                <a:solidFill>
                  <a:srgbClr val="B85B23"/>
                </a:solidFill>
                <a:latin typeface="Roboto Condensed 2 Light"/>
                <a:ea typeface="Roboto Condensed 2 Light"/>
                <a:cs typeface="Roboto Condensed 2 Light"/>
                <a:sym typeface="Roboto Condensed 2 Light"/>
              </a:rPr>
              <a:t>1-888-373-7888 </a:t>
            </a:r>
            <a:endParaRPr lang="en-US" sz="35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endParaRPr lang="en-US" sz="35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dirty="0">
                <a:solidFill>
                  <a:srgbClr val="203A4F"/>
                </a:solidFill>
                <a:latin typeface="Roboto Condensed 2 Light"/>
                <a:ea typeface="Roboto Condensed 2 Light"/>
                <a:cs typeface="Roboto Condensed 2 Light"/>
                <a:sym typeface="Roboto Condensed 2 Light"/>
              </a:rPr>
              <a:t>Canada National Human Trafficking Hotline: </a:t>
            </a:r>
            <a:r>
              <a:rPr lang="en-US" sz="3500" dirty="0">
                <a:solidFill>
                  <a:srgbClr val="B85B23"/>
                </a:solidFill>
                <a:latin typeface="Roboto Condensed 2 Light"/>
                <a:ea typeface="Roboto Condensed 2 Light"/>
                <a:cs typeface="Roboto Condensed 2 Light"/>
                <a:sym typeface="Roboto Condensed 2 Light"/>
              </a:rPr>
              <a:t>1-833-900-1010</a:t>
            </a:r>
            <a:r>
              <a:rPr lang="en-US" sz="3500" dirty="0">
                <a:solidFill>
                  <a:srgbClr val="203A4F"/>
                </a:solidFill>
                <a:latin typeface="Roboto Condensed 2 Light"/>
                <a:ea typeface="Roboto Condensed 2 Light"/>
                <a:cs typeface="Roboto Condensed 2 Light"/>
                <a:sym typeface="Roboto Condensed 2 Light"/>
              </a:rPr>
              <a:t> </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dirty="0">
                <a:solidFill>
                  <a:srgbClr val="203A4F"/>
                </a:solidFill>
                <a:latin typeface="Roboto Condensed 2 Light"/>
                <a:ea typeface="Roboto Condensed 2 Light"/>
                <a:cs typeface="Roboto Condensed 2 Light"/>
                <a:sym typeface="Roboto Condensed 2 Light"/>
              </a:rPr>
              <a:t>Mexico National Human Trafficking Hotline: </a:t>
            </a:r>
            <a:r>
              <a:rPr lang="en-US" sz="3500" dirty="0">
                <a:solidFill>
                  <a:srgbClr val="B85B23"/>
                </a:solidFill>
                <a:latin typeface="Roboto Condensed 2 Light"/>
                <a:ea typeface="Roboto Condensed 2 Light"/>
                <a:cs typeface="Roboto Condensed 2 Light"/>
                <a:sym typeface="Roboto Condensed 2 Light"/>
              </a:rPr>
              <a:t>800 55 33-000 </a:t>
            </a:r>
          </a:p>
        </p:txBody>
      </p:sp>
      <p:sp>
        <p:nvSpPr>
          <p:cNvPr id="7" name="TextBox 7"/>
          <p:cNvSpPr txBox="1"/>
          <p:nvPr/>
        </p:nvSpPr>
        <p:spPr>
          <a:xfrm>
            <a:off x="524432" y="2960377"/>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National Human Trafficking Hotline Numbers</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Recommendations &amp; opportunities </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recommendations &amp; opportunities</a:t>
            </a:r>
          </a:p>
        </p:txBody>
      </p:sp>
      <p:sp>
        <p:nvSpPr>
          <p:cNvPr id="6" name="TextBox 6"/>
          <p:cNvSpPr txBox="1"/>
          <p:nvPr/>
        </p:nvSpPr>
        <p:spPr>
          <a:xfrm>
            <a:off x="524432" y="3688646"/>
            <a:ext cx="16424682" cy="1314450"/>
          </a:xfrm>
          <a:prstGeom prst="rect">
            <a:avLst/>
          </a:prstGeom>
        </p:spPr>
        <p:txBody>
          <a:bodyPr lIns="0" tIns="0" rIns="0" bIns="0" rtlCol="0" anchor="t">
            <a:spAutoFit/>
          </a:bodyPr>
          <a:lstStyle/>
          <a:p>
            <a:pPr marL="755650" lvl="1" indent="-377825" algn="just">
              <a:lnSpc>
                <a:spcPts val="5250"/>
              </a:lnSpc>
              <a:buFont typeface="Arial"/>
              <a:buChar char="•"/>
            </a:pPr>
            <a:r>
              <a:rPr lang="en-US" sz="3500" dirty="0">
                <a:solidFill>
                  <a:srgbClr val="203A4F"/>
                </a:solidFill>
                <a:latin typeface="Roboto Condensed 2 Light"/>
                <a:ea typeface="Roboto Condensed 2 Light"/>
                <a:cs typeface="Roboto Condensed 2 Light"/>
                <a:sym typeface="Roboto Condensed 2 Light"/>
              </a:rPr>
              <a:t>This PowerPoint is a condensed version of the information provided in the Training for Airport Employees PDF. To obtain more in-depth information, read the full PDF.</a:t>
            </a:r>
            <a:endParaRPr lang="en-US" dirty="0"/>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Training for Airport Employees PDF</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
        <p:nvSpPr>
          <p:cNvPr id="12" name="TextBox 12"/>
          <p:cNvSpPr txBox="1"/>
          <p:nvPr/>
        </p:nvSpPr>
        <p:spPr>
          <a:xfrm>
            <a:off x="397930" y="6112105"/>
            <a:ext cx="16424682" cy="3314700"/>
          </a:xfrm>
          <a:prstGeom prst="rect">
            <a:avLst/>
          </a:prstGeom>
        </p:spPr>
        <p:txBody>
          <a:bodyPr lIns="0" tIns="0" rIns="0" bIns="0" rtlCol="0" anchor="t">
            <a:spAutoFit/>
          </a:bodyPr>
          <a:lstStyle/>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 Businesses Ending Slavery and Trafficking (BEST) offers </a:t>
            </a:r>
            <a:r>
              <a:rPr lang="en-US" sz="3500" u="sng">
                <a:solidFill>
                  <a:srgbClr val="203A4F"/>
                </a:solidFill>
                <a:latin typeface="Roboto Condensed 2 Light"/>
                <a:ea typeface="Roboto Condensed 2 Light"/>
                <a:cs typeface="Roboto Condensed 2 Light"/>
                <a:sym typeface="Roboto Condensed 2 Light"/>
                <a:hlinkClick r:id="rId3" tooltip="https://www.bestalliance.org/aviation"/>
              </a:rPr>
              <a:t>Flights to Freedom</a:t>
            </a:r>
            <a:r>
              <a:rPr lang="en-US" sz="3500">
                <a:solidFill>
                  <a:srgbClr val="203A4F"/>
                </a:solidFill>
                <a:latin typeface="Roboto Condensed 2 Light"/>
                <a:ea typeface="Roboto Condensed 2 Light"/>
                <a:cs typeface="Roboto Condensed 2 Light"/>
                <a:sym typeface="Roboto Condensed 2 Light"/>
              </a:rPr>
              <a:t>, a 30-minute online course that is FREE for individuals. Flights to Freedom enables any airport employee to deepen their understanding of human trafficking and learn directly from human trafficking survivors as well as people who work at airports—making it practical, relatable, engaging, and memorable.  </a:t>
            </a:r>
          </a:p>
        </p:txBody>
      </p:sp>
      <p:sp>
        <p:nvSpPr>
          <p:cNvPr id="13" name="TextBox 13"/>
          <p:cNvSpPr txBox="1"/>
          <p:nvPr/>
        </p:nvSpPr>
        <p:spPr>
          <a:xfrm>
            <a:off x="524432" y="523695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Online Training</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52264" y="627349"/>
            <a:ext cx="15398628" cy="1640417"/>
          </a:xfrm>
          <a:prstGeom prst="rect">
            <a:avLst/>
          </a:prstGeom>
        </p:spPr>
        <p:txBody>
          <a:bodyPr lIns="0" tIns="0" rIns="0" bIns="0" rtlCol="0" anchor="t">
            <a:spAutoFit/>
          </a:bodyPr>
          <a:lstStyle/>
          <a:p>
            <a:pPr marL="0" lvl="0" indent="0" algn="r">
              <a:lnSpc>
                <a:spcPts val="12000"/>
              </a:lnSpc>
              <a:spcBef>
                <a:spcPct val="0"/>
              </a:spcBef>
            </a:pPr>
            <a:r>
              <a:rPr lang="en-US" sz="12000" b="1">
                <a:solidFill>
                  <a:srgbClr val="203A4F"/>
                </a:solidFill>
                <a:latin typeface="Bebas Neue Bold"/>
                <a:ea typeface="Bebas Neue Bold"/>
                <a:cs typeface="Bebas Neue Bold"/>
                <a:sym typeface="Bebas Neue Bold"/>
              </a:rPr>
              <a:t>Endnotes</a:t>
            </a:r>
          </a:p>
        </p:txBody>
      </p:sp>
      <p:grpSp>
        <p:nvGrpSpPr>
          <p:cNvPr id="3" name="Group 3"/>
          <p:cNvGrpSpPr/>
          <p:nvPr/>
        </p:nvGrpSpPr>
        <p:grpSpPr>
          <a:xfrm>
            <a:off x="1426210" y="2259299"/>
            <a:ext cx="16424682" cy="237360"/>
            <a:chOff x="0" y="0"/>
            <a:chExt cx="4325842" cy="62514"/>
          </a:xfrm>
        </p:grpSpPr>
        <p:sp>
          <p:nvSpPr>
            <p:cNvPr id="4" name="Freeform 4"/>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5" name="TextBox 5"/>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6" name="TextBox 6"/>
          <p:cNvSpPr txBox="1"/>
          <p:nvPr/>
        </p:nvSpPr>
        <p:spPr>
          <a:xfrm>
            <a:off x="1426210" y="2850184"/>
            <a:ext cx="16424682" cy="7117079"/>
          </a:xfrm>
          <a:prstGeom prst="rect">
            <a:avLst/>
          </a:prstGeom>
        </p:spPr>
        <p:txBody>
          <a:bodyPr wrap="square" lIns="0" tIns="0" rIns="0" bIns="0" rtlCol="0" anchor="t">
            <a:spAutoFit/>
          </a:bodyPr>
          <a:lstStyle/>
          <a:p>
            <a:pPr algn="l">
              <a:lnSpc>
                <a:spcPts val="3300"/>
              </a:lnSpc>
            </a:pPr>
            <a:r>
              <a:rPr lang="en-US" sz="2200" baseline="30000" dirty="0">
                <a:solidFill>
                  <a:srgbClr val="203A4F"/>
                </a:solidFill>
                <a:latin typeface="Roboto Condensed 2 Light"/>
                <a:ea typeface="Roboto Condensed 2 Light"/>
                <a:cs typeface="Roboto Condensed 2 Light"/>
                <a:sym typeface="Roboto Condensed 2 Light"/>
              </a:rPr>
              <a:t>1</a:t>
            </a:r>
            <a:r>
              <a:rPr lang="en-US" sz="2200" dirty="0">
                <a:solidFill>
                  <a:srgbClr val="203A4F"/>
                </a:solidFill>
                <a:latin typeface="Roboto Condensed 2 Light"/>
                <a:ea typeface="Roboto Condensed 2 Light"/>
                <a:cs typeface="Roboto Condensed 2 Light"/>
                <a:sym typeface="Roboto Condensed 2 Light"/>
              </a:rPr>
              <a:t> International </a:t>
            </a:r>
            <a:r>
              <a:rPr lang="en-US" sz="2200" dirty="0" err="1">
                <a:solidFill>
                  <a:srgbClr val="203A4F"/>
                </a:solidFill>
                <a:latin typeface="Roboto Condensed 2 Light"/>
                <a:ea typeface="Roboto Condensed 2 Light"/>
                <a:cs typeface="Roboto Condensed 2 Light"/>
                <a:sym typeface="Roboto Condensed 2 Light"/>
              </a:rPr>
              <a:t>Labour</a:t>
            </a:r>
            <a:r>
              <a:rPr lang="en-US" sz="2200" dirty="0">
                <a:solidFill>
                  <a:srgbClr val="203A4F"/>
                </a:solidFill>
                <a:latin typeface="Roboto Condensed 2 Light"/>
                <a:ea typeface="Roboto Condensed 2 Light"/>
                <a:cs typeface="Roboto Condensed 2 Light"/>
                <a:sym typeface="Roboto Condensed 2 Light"/>
              </a:rPr>
              <a:t> Organization, Walk Free, and International Organization for Migration (2022), </a:t>
            </a:r>
            <a:r>
              <a:rPr lang="en-US" sz="2200" i="1" dirty="0">
                <a:solidFill>
                  <a:srgbClr val="203A4F"/>
                </a:solidFill>
                <a:latin typeface="Roboto Condensed 2 Light"/>
                <a:ea typeface="Roboto Condensed 2 Light"/>
                <a:cs typeface="Roboto Condensed 2 Light"/>
                <a:sym typeface="Roboto Condensed 2 Light"/>
              </a:rPr>
              <a:t>Global Estimates of Modern Slavery: Forced </a:t>
            </a:r>
            <a:r>
              <a:rPr lang="en-US" sz="2200" i="1" dirty="0" err="1">
                <a:solidFill>
                  <a:srgbClr val="203A4F"/>
                </a:solidFill>
                <a:latin typeface="Roboto Condensed 2 Light"/>
                <a:ea typeface="Roboto Condensed 2 Light"/>
                <a:cs typeface="Roboto Condensed 2 Light"/>
                <a:sym typeface="Roboto Condensed 2 Light"/>
              </a:rPr>
              <a:t>Labour</a:t>
            </a:r>
            <a:r>
              <a:rPr lang="en-US" sz="2200" i="1" dirty="0">
                <a:solidFill>
                  <a:srgbClr val="203A4F"/>
                </a:solidFill>
                <a:latin typeface="Roboto Condensed 2 Light"/>
                <a:ea typeface="Roboto Condensed 2 Light"/>
                <a:cs typeface="Roboto Condensed 2 Light"/>
                <a:sym typeface="Roboto Condensed 2 Light"/>
              </a:rPr>
              <a:t> and Forced Marriage</a:t>
            </a:r>
            <a:r>
              <a:rPr lang="en-US" sz="2200" dirty="0">
                <a:solidFill>
                  <a:srgbClr val="203A4F"/>
                </a:solidFill>
                <a:latin typeface="Roboto Condensed 2 Light"/>
                <a:ea typeface="Roboto Condensed 2 Light"/>
                <a:cs typeface="Roboto Condensed 2 Light"/>
                <a:sym typeface="Roboto Condensed 2 Light"/>
              </a:rPr>
              <a:t>. </a:t>
            </a:r>
            <a:r>
              <a:rPr lang="en-US" sz="2200" u="sng" dirty="0">
                <a:solidFill>
                  <a:srgbClr val="203A4F"/>
                </a:solidFill>
                <a:latin typeface="Roboto Condensed 2 Light"/>
                <a:ea typeface="Roboto Condensed 2 Light"/>
                <a:cs typeface="Roboto Condensed 2 Light"/>
                <a:sym typeface="Roboto Condensed 2 Light"/>
                <a:hlinkClick r:id="rId2" tooltip="https://www.ilo.org/sites/default/files/wcmsp5/groups/public/%40ed_norm/%40ipec/documents/publication/wcms_854795.pdf"/>
              </a:rPr>
              <a:t>https://www.ilo.org/sites/default/files/wcmsp5/groups/public/%40ed_norm/%40ipec/documents/publication/wcms_854795.pdf</a:t>
            </a:r>
            <a:r>
              <a:rPr lang="en-US" sz="2200" dirty="0">
                <a:solidFill>
                  <a:srgbClr val="203A4F"/>
                </a:solidFill>
                <a:latin typeface="Roboto Condensed 2 Light"/>
                <a:ea typeface="Roboto Condensed 2 Light"/>
                <a:cs typeface="Roboto Condensed 2 Light"/>
                <a:sym typeface="Roboto Condensed 2 Light"/>
              </a:rPr>
              <a:t> </a:t>
            </a:r>
          </a:p>
          <a:p>
            <a:pPr algn="l">
              <a:lnSpc>
                <a:spcPts val="3300"/>
              </a:lnSpc>
            </a:pPr>
            <a:endParaRPr lang="en-US" sz="2200" dirty="0">
              <a:solidFill>
                <a:srgbClr val="203A4F"/>
              </a:solidFill>
              <a:latin typeface="Roboto Condensed 2 Light"/>
              <a:ea typeface="Roboto Condensed 2 Light"/>
              <a:cs typeface="Roboto Condensed 2 Light"/>
              <a:sym typeface="Roboto Condensed 2 Light"/>
            </a:endParaRPr>
          </a:p>
          <a:p>
            <a:pPr algn="l">
              <a:lnSpc>
                <a:spcPts val="3300"/>
              </a:lnSpc>
            </a:pPr>
            <a:r>
              <a:rPr lang="en-US" sz="2200" baseline="30000" dirty="0">
                <a:solidFill>
                  <a:srgbClr val="203A4F"/>
                </a:solidFill>
                <a:latin typeface="Roboto Condensed 2 Light"/>
                <a:ea typeface="Roboto Condensed 2 Light"/>
                <a:cs typeface="Roboto Condensed 2 Light"/>
                <a:sym typeface="Roboto Condensed 2 Light"/>
              </a:rPr>
              <a:t>2</a:t>
            </a:r>
            <a:r>
              <a:rPr lang="en-US" sz="2200" dirty="0">
                <a:solidFill>
                  <a:srgbClr val="203A4F"/>
                </a:solidFill>
                <a:latin typeface="Roboto Condensed 2 Light"/>
                <a:ea typeface="Roboto Condensed 2 Light"/>
                <a:cs typeface="Roboto Condensed 2 Light"/>
                <a:sym typeface="Roboto Condensed 2 Light"/>
              </a:rPr>
              <a:t> International Organization for Migration (2018), </a:t>
            </a:r>
            <a:r>
              <a:rPr lang="en-US" sz="2200" i="1" dirty="0">
                <a:solidFill>
                  <a:srgbClr val="203A4F"/>
                </a:solidFill>
                <a:latin typeface="Roboto Condensed 2 Light"/>
                <a:ea typeface="Roboto Condensed 2 Light"/>
                <a:cs typeface="Roboto Condensed 2 Light"/>
                <a:sym typeface="Roboto Condensed 2 Light"/>
              </a:rPr>
              <a:t>Most Victims Trafficked Internationally Cross Official Border Points</a:t>
            </a:r>
            <a:r>
              <a:rPr lang="en-US" sz="2200" dirty="0">
                <a:solidFill>
                  <a:srgbClr val="203A4F"/>
                </a:solidFill>
                <a:latin typeface="Roboto Condensed 2 Light"/>
                <a:ea typeface="Roboto Condensed 2 Light"/>
                <a:cs typeface="Roboto Condensed 2 Light"/>
                <a:sym typeface="Roboto Condensed 2 Light"/>
              </a:rPr>
              <a:t>. </a:t>
            </a:r>
            <a:r>
              <a:rPr lang="en-US" sz="2200" u="sng" dirty="0">
                <a:solidFill>
                  <a:srgbClr val="203A4F"/>
                </a:solidFill>
                <a:latin typeface="Roboto Condensed 2 Light"/>
                <a:ea typeface="Roboto Condensed 2 Light"/>
                <a:cs typeface="Roboto Condensed 2 Light"/>
                <a:sym typeface="Roboto Condensed 2 Light"/>
                <a:hlinkClick r:id="rId3" tooltip="https://www.iom.int/news/iom-most-victims-trafficked-internationally-cross-official-border-points"/>
              </a:rPr>
              <a:t>https://www.iom.int/news/iom-most-victims-trafficked-internationally-cross-official-border-points</a:t>
            </a:r>
            <a:r>
              <a:rPr lang="en-US" sz="2200" dirty="0">
                <a:solidFill>
                  <a:srgbClr val="203A4F"/>
                </a:solidFill>
                <a:latin typeface="Roboto Condensed 2 Light"/>
                <a:ea typeface="Roboto Condensed 2 Light"/>
                <a:cs typeface="Roboto Condensed 2 Light"/>
                <a:sym typeface="Roboto Condensed 2 Light"/>
              </a:rPr>
              <a:t> </a:t>
            </a:r>
          </a:p>
          <a:p>
            <a:pPr algn="l">
              <a:lnSpc>
                <a:spcPts val="3300"/>
              </a:lnSpc>
            </a:pPr>
            <a:endParaRPr lang="en-US" sz="2200" dirty="0">
              <a:solidFill>
                <a:srgbClr val="203A4F"/>
              </a:solidFill>
              <a:latin typeface="Roboto Condensed 2 Light"/>
              <a:ea typeface="Roboto Condensed 2 Light"/>
              <a:cs typeface="Roboto Condensed 2 Light"/>
              <a:sym typeface="Roboto Condensed 2 Light"/>
            </a:endParaRPr>
          </a:p>
          <a:p>
            <a:pPr algn="l">
              <a:lnSpc>
                <a:spcPts val="3300"/>
              </a:lnSpc>
            </a:pPr>
            <a:r>
              <a:rPr lang="en-US" sz="2200" baseline="30000" dirty="0">
                <a:solidFill>
                  <a:srgbClr val="203A4F"/>
                </a:solidFill>
                <a:latin typeface="Roboto Condensed 2 Light"/>
                <a:ea typeface="Roboto Condensed 2 Light"/>
                <a:cs typeface="Roboto Condensed 2 Light"/>
                <a:sym typeface="Roboto Condensed 2 Light"/>
              </a:rPr>
              <a:t>3</a:t>
            </a:r>
            <a:r>
              <a:rPr lang="en-US" sz="2200" dirty="0">
                <a:solidFill>
                  <a:srgbClr val="203A4F"/>
                </a:solidFill>
                <a:latin typeface="Roboto Condensed 2 Light"/>
                <a:ea typeface="Roboto Condensed 2 Light"/>
                <a:cs typeface="Roboto Condensed 2 Light"/>
                <a:sym typeface="Roboto Condensed 2 Light"/>
              </a:rPr>
              <a:t> Polaris (2023), </a:t>
            </a:r>
            <a:r>
              <a:rPr lang="en-US" sz="2200" i="1" dirty="0">
                <a:solidFill>
                  <a:srgbClr val="203A4F"/>
                </a:solidFill>
                <a:latin typeface="Roboto Condensed 2 Light"/>
                <a:ea typeface="Roboto Condensed 2 Light"/>
                <a:cs typeface="Roboto Condensed 2 Light"/>
                <a:sym typeface="Roboto Condensed 2 Light"/>
              </a:rPr>
              <a:t>Love and Trafficking</a:t>
            </a:r>
            <a:r>
              <a:rPr lang="en-US" sz="2200" dirty="0">
                <a:solidFill>
                  <a:srgbClr val="203A4F"/>
                </a:solidFill>
                <a:latin typeface="Roboto Condensed 2 Light"/>
                <a:ea typeface="Roboto Condensed 2 Light"/>
                <a:cs typeface="Roboto Condensed 2 Light"/>
                <a:sym typeface="Roboto Condensed 2 Light"/>
              </a:rPr>
              <a:t>. </a:t>
            </a:r>
            <a:r>
              <a:rPr lang="en-US" sz="2200" u="sng" dirty="0">
                <a:solidFill>
                  <a:srgbClr val="203A4F"/>
                </a:solidFill>
                <a:latin typeface="Roboto Condensed 2 Light"/>
                <a:ea typeface="Roboto Condensed 2 Light"/>
                <a:cs typeface="Roboto Condensed 2 Light"/>
                <a:sym typeface="Roboto Condensed 2 Light"/>
                <a:hlinkClick r:id="rId4" tooltip="https://polarisproject.org/love-and-trafficking/"/>
              </a:rPr>
              <a:t>https://polarisproject.org/love-and-trafficking/</a:t>
            </a:r>
            <a:r>
              <a:rPr lang="en-US" sz="2200" dirty="0">
                <a:solidFill>
                  <a:srgbClr val="203A4F"/>
                </a:solidFill>
                <a:latin typeface="Roboto Condensed 2 Light"/>
                <a:ea typeface="Roboto Condensed 2 Light"/>
                <a:cs typeface="Roboto Condensed 2 Light"/>
                <a:sym typeface="Roboto Condensed 2 Light"/>
              </a:rPr>
              <a:t> </a:t>
            </a:r>
          </a:p>
          <a:p>
            <a:pPr algn="l">
              <a:lnSpc>
                <a:spcPts val="3300"/>
              </a:lnSpc>
            </a:pPr>
            <a:endParaRPr lang="en-US" sz="2200" dirty="0">
              <a:solidFill>
                <a:srgbClr val="203A4F"/>
              </a:solidFill>
              <a:latin typeface="Roboto Condensed 2 Light"/>
              <a:ea typeface="Roboto Condensed 2 Light"/>
              <a:cs typeface="Roboto Condensed 2 Light"/>
              <a:sym typeface="Roboto Condensed 2 Light"/>
            </a:endParaRPr>
          </a:p>
          <a:p>
            <a:pPr algn="l">
              <a:lnSpc>
                <a:spcPts val="3300"/>
              </a:lnSpc>
            </a:pPr>
            <a:r>
              <a:rPr lang="en-US" sz="2200" baseline="30000" dirty="0">
                <a:solidFill>
                  <a:srgbClr val="203A4F"/>
                </a:solidFill>
                <a:latin typeface="Roboto Condensed 2 Light"/>
                <a:ea typeface="Roboto Condensed 2 Light"/>
                <a:cs typeface="Roboto Condensed 2 Light"/>
                <a:sym typeface="Roboto Condensed 2 Light"/>
              </a:rPr>
              <a:t>4</a:t>
            </a:r>
            <a:r>
              <a:rPr lang="en-US" sz="2200" dirty="0">
                <a:solidFill>
                  <a:srgbClr val="203A4F"/>
                </a:solidFill>
                <a:latin typeface="Roboto Condensed 2 Light"/>
                <a:ea typeface="Roboto Condensed 2 Light"/>
                <a:cs typeface="Roboto Condensed 2 Light"/>
                <a:sym typeface="Roboto Condensed 2 Light"/>
              </a:rPr>
              <a:t> Polaris (2026), </a:t>
            </a:r>
            <a:r>
              <a:rPr lang="en-US" sz="2200" i="1" dirty="0">
                <a:solidFill>
                  <a:srgbClr val="203A4F"/>
                </a:solidFill>
                <a:latin typeface="Roboto Condensed 2 Light"/>
                <a:ea typeface="Roboto Condensed 2 Light"/>
                <a:cs typeface="Roboto Condensed 2 Light"/>
                <a:sym typeface="Roboto Condensed 2 Light"/>
              </a:rPr>
              <a:t>Myths, Facts, and Statistics. </a:t>
            </a:r>
            <a:r>
              <a:rPr lang="en-US" sz="2200" u="sng" dirty="0">
                <a:solidFill>
                  <a:srgbClr val="203A4F"/>
                </a:solidFill>
                <a:latin typeface="Roboto Condensed 2 Light"/>
                <a:ea typeface="Roboto Condensed 2 Light"/>
                <a:cs typeface="Roboto Condensed 2 Light"/>
                <a:sym typeface="Roboto Condensed 2 Light"/>
                <a:hlinkClick r:id="rId5" tooltip="https://polarisproject.org/myths-facts-and-statistics/"/>
              </a:rPr>
              <a:t>https://polarisproject.org/myths-facts-and-statistics/</a:t>
            </a:r>
            <a:r>
              <a:rPr lang="en-US" sz="2200" dirty="0">
                <a:solidFill>
                  <a:srgbClr val="203A4F"/>
                </a:solidFill>
                <a:latin typeface="Roboto Condensed 2 Light"/>
                <a:ea typeface="Roboto Condensed 2 Light"/>
                <a:cs typeface="Roboto Condensed 2 Light"/>
                <a:sym typeface="Roboto Condensed 2 Light"/>
              </a:rPr>
              <a:t> </a:t>
            </a:r>
          </a:p>
          <a:p>
            <a:pPr algn="l">
              <a:lnSpc>
                <a:spcPts val="3300"/>
              </a:lnSpc>
            </a:pPr>
            <a:endParaRPr lang="en-US" sz="2200" dirty="0">
              <a:solidFill>
                <a:srgbClr val="203A4F"/>
              </a:solidFill>
              <a:latin typeface="Roboto Condensed 2 Light"/>
              <a:ea typeface="Roboto Condensed 2 Light"/>
              <a:cs typeface="Roboto Condensed 2 Light"/>
              <a:sym typeface="Roboto Condensed 2 Light"/>
            </a:endParaRPr>
          </a:p>
          <a:p>
            <a:pPr algn="l">
              <a:lnSpc>
                <a:spcPts val="3300"/>
              </a:lnSpc>
            </a:pPr>
            <a:r>
              <a:rPr lang="en-US" sz="2200" baseline="30000" dirty="0">
                <a:solidFill>
                  <a:srgbClr val="203A4F"/>
                </a:solidFill>
                <a:latin typeface="Roboto Condensed 2 Light"/>
                <a:ea typeface="Roboto Condensed 2 Light"/>
                <a:cs typeface="Roboto Condensed 2 Light"/>
                <a:sym typeface="Roboto Condensed 2 Light"/>
              </a:rPr>
              <a:t>5</a:t>
            </a:r>
            <a:r>
              <a:rPr lang="en-US" sz="2200" dirty="0">
                <a:solidFill>
                  <a:srgbClr val="203A4F"/>
                </a:solidFill>
                <a:latin typeface="Roboto Condensed 2 Light"/>
                <a:ea typeface="Roboto Condensed 2 Light"/>
                <a:cs typeface="Roboto Condensed 2 Light"/>
                <a:sym typeface="Roboto Condensed 2 Light"/>
              </a:rPr>
              <a:t> Aviation-specific indicators were selected and adapted from page 8 of U.S. Department of Transportation (2025), </a:t>
            </a:r>
            <a:r>
              <a:rPr lang="en-US" sz="2200" i="1" dirty="0">
                <a:solidFill>
                  <a:srgbClr val="203A4F"/>
                </a:solidFill>
                <a:latin typeface="Roboto Condensed 2 Light"/>
                <a:ea typeface="Roboto Condensed 2 Light"/>
                <a:cs typeface="Roboto Condensed 2 Light"/>
                <a:sym typeface="Roboto Condensed 2 Light"/>
              </a:rPr>
              <a:t>Transportation Leaders Against Human Trafficking: Aviation Sector Counter-Trafficking Toolkit</a:t>
            </a:r>
            <a:r>
              <a:rPr lang="en-US" sz="2200" dirty="0">
                <a:solidFill>
                  <a:srgbClr val="203A4F"/>
                </a:solidFill>
                <a:latin typeface="Roboto Condensed 2 Light"/>
                <a:ea typeface="Roboto Condensed 2 Light"/>
                <a:cs typeface="Roboto Condensed 2 Light"/>
                <a:sym typeface="Roboto Condensed 2 Light"/>
              </a:rPr>
              <a:t>, </a:t>
            </a:r>
            <a:r>
              <a:rPr lang="en-US" sz="2200" u="sng" dirty="0">
                <a:solidFill>
                  <a:srgbClr val="203A4F"/>
                </a:solidFill>
                <a:latin typeface="Roboto Condensed 2 Light"/>
                <a:ea typeface="Roboto Condensed 2 Light"/>
                <a:cs typeface="Roboto Condensed 2 Light"/>
                <a:sym typeface="Roboto Condensed 2 Light"/>
                <a:hlinkClick r:id="rId6" tooltip="https://www.transportation.gov/sites/dot.gov/files/2025-04/DOT_TLAHT_Toolkit_Aviation_508c_English.pdf"/>
              </a:rPr>
              <a:t>https://www.transportation.gov/sites/dot.gov/files/2025-04/DOT_TLAHT_Toolkit_Aviation_508c_English.pdf</a:t>
            </a:r>
            <a:r>
              <a:rPr lang="en-US" sz="2200" dirty="0">
                <a:solidFill>
                  <a:srgbClr val="203A4F"/>
                </a:solidFill>
                <a:latin typeface="Roboto Condensed 2 Light"/>
                <a:ea typeface="Roboto Condensed 2 Light"/>
                <a:cs typeface="Roboto Condensed 2 Light"/>
                <a:sym typeface="Roboto Condensed 2 Light"/>
              </a:rPr>
              <a:t>; and page 30 of Polaris (2018), </a:t>
            </a:r>
            <a:r>
              <a:rPr lang="en-US" sz="2200" i="1" dirty="0">
                <a:solidFill>
                  <a:srgbClr val="203A4F"/>
                </a:solidFill>
                <a:latin typeface="Roboto Condensed 2 Light"/>
                <a:ea typeface="Roboto Condensed 2 Light"/>
                <a:cs typeface="Roboto Condensed 2 Light"/>
                <a:sym typeface="Roboto Condensed 2 Light"/>
              </a:rPr>
              <a:t>On-Ramps, Intersections, and Exit Routes: A Roadmap for Systems and Industries to Prevent and Disrupt Human Trafficking</a:t>
            </a:r>
            <a:r>
              <a:rPr lang="en-US" sz="2200" dirty="0">
                <a:solidFill>
                  <a:srgbClr val="203A4F"/>
                </a:solidFill>
                <a:latin typeface="Roboto Condensed 2 Light"/>
                <a:ea typeface="Roboto Condensed 2 Light"/>
                <a:cs typeface="Roboto Condensed 2 Light"/>
                <a:sym typeface="Roboto Condensed 2 Light"/>
              </a:rPr>
              <a:t>. </a:t>
            </a:r>
            <a:r>
              <a:rPr lang="en-US" sz="2200" u="sng" dirty="0">
                <a:solidFill>
                  <a:srgbClr val="203A4F"/>
                </a:solidFill>
                <a:latin typeface="Roboto Condensed 2 Light"/>
                <a:ea typeface="Roboto Condensed 2 Light"/>
                <a:cs typeface="Roboto Condensed 2 Light"/>
                <a:sym typeface="Roboto Condensed 2 Light"/>
                <a:hlinkClick r:id="rId7" tooltip="https://polarisproject.org/wp-content/uploads/2018/08/A-Roadmap-for-Systems-and-Industries-to-Prevent-and-Disrupt-Human-Trafficking-Transportation-Industry.pdf"/>
              </a:rPr>
              <a:t>https://polarisproject.org/wp-content/uploads/2018/08/A-Roadmap-for-Systems-and-Industries-to-Prevent-and-Disrupt-Human-Trafficking-Transportation-Industry.pdf</a:t>
            </a:r>
            <a:r>
              <a:rPr lang="en-US" sz="2200" dirty="0">
                <a:solidFill>
                  <a:srgbClr val="203A4F"/>
                </a:solidFill>
                <a:latin typeface="Roboto Condensed 2 Light"/>
                <a:ea typeface="Roboto Condensed 2 Light"/>
                <a:cs typeface="Roboto Condensed 2 Light"/>
                <a:sym typeface="Roboto Condensed 2 Light"/>
              </a:rPr>
              <a:t> </a:t>
            </a:r>
          </a:p>
          <a:p>
            <a:pPr algn="just">
              <a:lnSpc>
                <a:spcPts val="3300"/>
              </a:lnSpc>
            </a:pPr>
            <a:endParaRPr lang="en-US" sz="2200" dirty="0">
              <a:solidFill>
                <a:srgbClr val="203A4F"/>
              </a:solidFill>
              <a:latin typeface="Roboto Condensed 2 Light"/>
              <a:ea typeface="Roboto Condensed 2 Light"/>
              <a:cs typeface="Roboto Condensed 2 Light"/>
              <a:sym typeface="Roboto Condensed 2 Light"/>
            </a:endParaRPr>
          </a:p>
          <a:p>
            <a:pPr algn="just">
              <a:lnSpc>
                <a:spcPts val="3300"/>
              </a:lnSpc>
            </a:pPr>
            <a:endParaRPr lang="en-US" sz="2200" dirty="0">
              <a:solidFill>
                <a:srgbClr val="203A4F"/>
              </a:solidFill>
              <a:latin typeface="Roboto Condensed 2 Light"/>
              <a:ea typeface="Roboto Condensed 2 Light"/>
              <a:cs typeface="Roboto Condensed 2 Light"/>
              <a:sym typeface="Roboto Condensed 2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Defining human trafficking</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Defining human trafficking</a:t>
            </a:r>
          </a:p>
        </p:txBody>
      </p:sp>
      <p:sp>
        <p:nvSpPr>
          <p:cNvPr id="6" name="TextBox 6"/>
          <p:cNvSpPr txBox="1"/>
          <p:nvPr/>
        </p:nvSpPr>
        <p:spPr>
          <a:xfrm>
            <a:off x="524432" y="3688646"/>
            <a:ext cx="16424682" cy="5881754"/>
          </a:xfrm>
          <a:prstGeom prst="rect">
            <a:avLst/>
          </a:prstGeom>
        </p:spPr>
        <p:txBody>
          <a:bodyPr lIns="0" tIns="0" rIns="0" bIns="0" rtlCol="0" anchor="t">
            <a:spAutoFit/>
          </a:bodyPr>
          <a:lstStyle/>
          <a:p>
            <a:pPr marL="755651" lvl="1" indent="-377825" algn="just">
              <a:lnSpc>
                <a:spcPts val="5250"/>
              </a:lnSpc>
              <a:buFont typeface="Arial"/>
              <a:buChar char="•"/>
            </a:pPr>
            <a:r>
              <a:rPr lang="en-US" sz="3500" dirty="0">
                <a:solidFill>
                  <a:srgbClr val="203A4F"/>
                </a:solidFill>
                <a:latin typeface="Roboto Condensed 2 Light"/>
                <a:ea typeface="Roboto Condensed 2 Light"/>
                <a:cs typeface="Roboto Condensed 2 Light"/>
                <a:sym typeface="Roboto Condensed 2 Light"/>
              </a:rPr>
              <a:t>Human trafficking is a crime that involves the use of force, fraud, or coercion to obtain labor or a commercial sex act. All commercial sex involving a minor is defined legally as human trafficking, regardless of whether force, fraud, or coercion is evident. </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dirty="0">
                <a:solidFill>
                  <a:srgbClr val="203A4F"/>
                </a:solidFill>
                <a:latin typeface="Roboto Condensed 2 Light"/>
                <a:ea typeface="Roboto Condensed 2 Light"/>
                <a:cs typeface="Roboto Condensed 2 Light"/>
                <a:sym typeface="Roboto Condensed 2 Light"/>
              </a:rPr>
              <a:t>Human trafficking is also referred to as “trafficking in persons” and is defined by the United Nations in its “Protocol to Prevent, Suppress and Punish Trafficking in Persons”.</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4725"/>
              </a:lnSpc>
              <a:buFont typeface="Arial"/>
              <a:buChar char="•"/>
            </a:pPr>
            <a:r>
              <a:rPr lang="en-US" sz="3500" dirty="0">
                <a:solidFill>
                  <a:srgbClr val="203A4F"/>
                </a:solidFill>
                <a:latin typeface="Roboto Condensed 2 Light"/>
                <a:ea typeface="Roboto Condensed 2 Light"/>
                <a:cs typeface="Roboto Condensed 2 Light"/>
                <a:sym typeface="Roboto Condensed 2 Light"/>
              </a:rPr>
              <a:t>The International </a:t>
            </a:r>
            <a:r>
              <a:rPr lang="en-US" sz="3500" dirty="0" err="1">
                <a:solidFill>
                  <a:srgbClr val="203A4F"/>
                </a:solidFill>
                <a:latin typeface="Roboto Condensed 2 Light"/>
                <a:ea typeface="Roboto Condensed 2 Light"/>
                <a:cs typeface="Roboto Condensed 2 Light"/>
                <a:sym typeface="Roboto Condensed 2 Light"/>
              </a:rPr>
              <a:t>Labour</a:t>
            </a:r>
            <a:r>
              <a:rPr lang="en-US" sz="3500" dirty="0">
                <a:solidFill>
                  <a:srgbClr val="203A4F"/>
                </a:solidFill>
                <a:latin typeface="Roboto Condensed 2 Light"/>
                <a:ea typeface="Roboto Condensed 2 Light"/>
                <a:cs typeface="Roboto Condensed 2 Light"/>
                <a:sym typeface="Roboto Condensed 2 Light"/>
              </a:rPr>
              <a:t> Organization estimates that 27.6 million people are trapped in forced labor around the world currently.</a:t>
            </a:r>
            <a:r>
              <a:rPr lang="en-US" sz="3500" baseline="30000" dirty="0">
                <a:solidFill>
                  <a:srgbClr val="203A4F"/>
                </a:solidFill>
                <a:latin typeface="Roboto Condensed 2 Light"/>
                <a:ea typeface="Roboto Condensed 2 Light"/>
                <a:cs typeface="Roboto Condensed 2 Light"/>
                <a:sym typeface="Roboto Condensed 2 Light"/>
              </a:rPr>
              <a:t>1</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Definition </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Defining human trafficking </a:t>
            </a:r>
          </a:p>
        </p:txBody>
      </p:sp>
      <p:sp>
        <p:nvSpPr>
          <p:cNvPr id="6" name="TextBox 6"/>
          <p:cNvSpPr txBox="1"/>
          <p:nvPr/>
        </p:nvSpPr>
        <p:spPr>
          <a:xfrm>
            <a:off x="524432" y="3688646"/>
            <a:ext cx="16424682" cy="5081587"/>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There are two particularly important things for airport employees to note about the definition of human trafficking or trafficking in persons:</a:t>
            </a:r>
          </a:p>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 First, transporting people for the purpose of exploitation is included, but human trafficking might not involve transportation.</a:t>
            </a:r>
          </a:p>
          <a:p>
            <a:pPr marL="755651" lvl="1" indent="-377825" algn="just">
              <a:lnSpc>
                <a:spcPts val="4725"/>
              </a:lnSpc>
              <a:buFont typeface="Arial"/>
              <a:buChar char="•"/>
            </a:pPr>
            <a:r>
              <a:rPr lang="en-US" sz="3500">
                <a:solidFill>
                  <a:srgbClr val="203A4F"/>
                </a:solidFill>
                <a:latin typeface="Roboto Condensed 2 Light"/>
                <a:ea typeface="Roboto Condensed 2 Light"/>
                <a:cs typeface="Roboto Condensed 2 Light"/>
                <a:sym typeface="Roboto Condensed 2 Light"/>
              </a:rPr>
              <a:t>Second, the crime of </a:t>
            </a:r>
            <a:r>
              <a:rPr lang="en-US" sz="3500">
                <a:solidFill>
                  <a:srgbClr val="B85B23"/>
                </a:solidFill>
                <a:latin typeface="Roboto Condensed 2 Light"/>
                <a:ea typeface="Roboto Condensed 2 Light"/>
                <a:cs typeface="Roboto Condensed 2 Light"/>
                <a:sym typeface="Roboto Condensed 2 Light"/>
              </a:rPr>
              <a:t>human trafficking</a:t>
            </a:r>
            <a:r>
              <a:rPr lang="en-US" sz="3500">
                <a:solidFill>
                  <a:srgbClr val="203A4F"/>
                </a:solidFill>
                <a:latin typeface="Roboto Condensed 2 Light"/>
                <a:ea typeface="Roboto Condensed 2 Light"/>
                <a:cs typeface="Roboto Condensed 2 Light"/>
                <a:sym typeface="Roboto Condensed 2 Light"/>
              </a:rPr>
              <a:t> is different from the crime of </a:t>
            </a:r>
            <a:r>
              <a:rPr lang="en-US" sz="3500">
                <a:solidFill>
                  <a:srgbClr val="B85B23"/>
                </a:solidFill>
                <a:latin typeface="Roboto Condensed 2 Light"/>
                <a:ea typeface="Roboto Condensed 2 Light"/>
                <a:cs typeface="Roboto Condensed 2 Light"/>
                <a:sym typeface="Roboto Condensed 2 Light"/>
              </a:rPr>
              <a:t>human smuggling</a:t>
            </a:r>
            <a:r>
              <a:rPr lang="en-US" sz="3500">
                <a:solidFill>
                  <a:srgbClr val="203A4F"/>
                </a:solidFill>
                <a:latin typeface="Roboto Condensed 2 Light"/>
                <a:ea typeface="Roboto Condensed 2 Light"/>
                <a:cs typeface="Roboto Condensed 2 Light"/>
                <a:sym typeface="Roboto Condensed 2 Light"/>
              </a:rPr>
              <a:t>. While human smuggling violates a state through the consensual movement of people across a border, human trafficking is a crime of exploitation in which a person’s human rights are violated by trafficker.  </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Key Points:</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human trafficking in airports</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Human trafficking in airports</a:t>
            </a:r>
          </a:p>
        </p:txBody>
      </p:sp>
      <p:sp>
        <p:nvSpPr>
          <p:cNvPr id="6" name="TextBox 6"/>
          <p:cNvSpPr txBox="1"/>
          <p:nvPr/>
        </p:nvSpPr>
        <p:spPr>
          <a:xfrm>
            <a:off x="524432" y="3688646"/>
            <a:ext cx="16424682" cy="4700005"/>
          </a:xfrm>
          <a:prstGeom prst="rect">
            <a:avLst/>
          </a:prstGeom>
        </p:spPr>
        <p:txBody>
          <a:bodyPr lIns="0" tIns="0" rIns="0" bIns="0" rtlCol="0" anchor="t">
            <a:spAutoFit/>
          </a:bodyPr>
          <a:lstStyle/>
          <a:p>
            <a:pPr algn="just">
              <a:lnSpc>
                <a:spcPts val="5250"/>
              </a:lnSpc>
            </a:pPr>
            <a:r>
              <a:rPr lang="en-US" sz="3500" dirty="0">
                <a:solidFill>
                  <a:srgbClr val="203A4F"/>
                </a:solidFill>
                <a:latin typeface="Roboto Condensed 2 Light"/>
                <a:ea typeface="Roboto Condensed 2 Light"/>
                <a:cs typeface="Roboto Condensed 2 Light"/>
                <a:sym typeface="Roboto Condensed 2 Light"/>
              </a:rPr>
              <a:t>Although human trafficking does not always involve movement, (for example, a person can be coerced to work in their own hometown), traffickers often transport their victims.</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a:p>
            <a:pPr algn="just">
              <a:lnSpc>
                <a:spcPts val="5250"/>
              </a:lnSpc>
            </a:pPr>
            <a:r>
              <a:rPr lang="en-US" sz="3500" dirty="0">
                <a:solidFill>
                  <a:srgbClr val="203A4F"/>
                </a:solidFill>
                <a:latin typeface="Roboto Condensed 2 Light"/>
                <a:ea typeface="Roboto Condensed 2 Light"/>
                <a:cs typeface="Roboto Condensed 2 Light"/>
                <a:sym typeface="Roboto Condensed 2 Light"/>
              </a:rPr>
              <a:t>The International Organization on Migration reports that “almost 80% of journeys undertaken by victims trafficked internationally cross through official border points, such as airports and land border control points.”</a:t>
            </a:r>
            <a:r>
              <a:rPr lang="en-US" sz="3500" baseline="30000" dirty="0">
                <a:solidFill>
                  <a:srgbClr val="203A4F"/>
                </a:solidFill>
                <a:latin typeface="Roboto Condensed 2 Light"/>
                <a:ea typeface="Roboto Condensed 2 Light"/>
                <a:cs typeface="Roboto Condensed 2 Light"/>
                <a:sym typeface="Roboto Condensed 2 Light"/>
              </a:rPr>
              <a:t>2</a:t>
            </a:r>
            <a:r>
              <a:rPr lang="en-US" sz="3500" dirty="0">
                <a:solidFill>
                  <a:srgbClr val="203A4F"/>
                </a:solidFill>
                <a:latin typeface="Roboto Condensed 2 Light"/>
                <a:ea typeface="Roboto Condensed 2 Light"/>
                <a:cs typeface="Roboto Condensed 2 Light"/>
                <a:sym typeface="Roboto Condensed 2 Light"/>
              </a:rPr>
              <a:t>  </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Key Points:</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Human trafficking in airports</a:t>
            </a:r>
          </a:p>
        </p:txBody>
      </p:sp>
      <p:sp>
        <p:nvSpPr>
          <p:cNvPr id="6" name="TextBox 6"/>
          <p:cNvSpPr txBox="1"/>
          <p:nvPr/>
        </p:nvSpPr>
        <p:spPr>
          <a:xfrm>
            <a:off x="524432" y="3688646"/>
            <a:ext cx="16424682" cy="4648200"/>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There are at least three reasons why transportation is common in human trafficking crimes: </a:t>
            </a:r>
          </a:p>
          <a:p>
            <a:pPr marL="755651" lvl="1" indent="-377825" algn="just">
              <a:lnSpc>
                <a:spcPts val="5250"/>
              </a:lnSpc>
              <a:buAutoNum type="arabicPeriod"/>
            </a:pPr>
            <a:r>
              <a:rPr lang="en-US" sz="3500">
                <a:solidFill>
                  <a:srgbClr val="203A4F"/>
                </a:solidFill>
                <a:latin typeface="Roboto Condensed 2 Light"/>
                <a:ea typeface="Roboto Condensed 2 Light"/>
                <a:cs typeface="Roboto Condensed 2 Light"/>
                <a:sym typeface="Roboto Condensed 2 Light"/>
              </a:rPr>
              <a:t>People become more vulnerable and therefore are controlled more easily when they are in unfamiliar places;  </a:t>
            </a:r>
          </a:p>
          <a:p>
            <a:pPr marL="755651" lvl="1" indent="-377825" algn="just">
              <a:lnSpc>
                <a:spcPts val="5250"/>
              </a:lnSpc>
              <a:buAutoNum type="arabicPeriod"/>
            </a:pPr>
            <a:r>
              <a:rPr lang="en-US" sz="3500">
                <a:solidFill>
                  <a:srgbClr val="203A4F"/>
                </a:solidFill>
                <a:latin typeface="Roboto Condensed 2 Light"/>
                <a:ea typeface="Roboto Condensed 2 Light"/>
                <a:cs typeface="Roboto Condensed 2 Light"/>
                <a:sym typeface="Roboto Condensed 2 Light"/>
              </a:rPr>
              <a:t>Traffickers move their victims to avoid detection; </a:t>
            </a:r>
          </a:p>
          <a:p>
            <a:pPr marL="755651" lvl="1" indent="-377825" algn="just">
              <a:lnSpc>
                <a:spcPts val="5250"/>
              </a:lnSpc>
              <a:buAutoNum type="arabicPeriod"/>
            </a:pPr>
            <a:r>
              <a:rPr lang="en-US" sz="3500">
                <a:solidFill>
                  <a:srgbClr val="203A4F"/>
                </a:solidFill>
                <a:latin typeface="Roboto Condensed 2 Light"/>
                <a:ea typeface="Roboto Condensed 2 Light"/>
                <a:cs typeface="Roboto Condensed 2 Light"/>
                <a:sym typeface="Roboto Condensed 2 Light"/>
              </a:rPr>
              <a:t>Traffickers transport victims to places where they will increase their profits through their exploitative actions.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Key Points:</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myths and facts about human trafficking</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fe69615-2778-4028-85bd-44cc59bc1c87" xsi:nil="true"/>
    <lcf76f155ced4ddcb4097134ff3c332f xmlns="84f3eb6c-d3d8-40bc-ab2e-02dbf2c4d343">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91E3915CA784949850F2C22F1AD0ED2" ma:contentTypeVersion="16" ma:contentTypeDescription="Create a new document." ma:contentTypeScope="" ma:versionID="fe3626a2612ddacd8473e58e53e73bff">
  <xsd:schema xmlns:xsd="http://www.w3.org/2001/XMLSchema" xmlns:xs="http://www.w3.org/2001/XMLSchema" xmlns:p="http://schemas.microsoft.com/office/2006/metadata/properties" xmlns:ns2="84f3eb6c-d3d8-40bc-ab2e-02dbf2c4d343" xmlns:ns3="dfe69615-2778-4028-85bd-44cc59bc1c87" targetNamespace="http://schemas.microsoft.com/office/2006/metadata/properties" ma:root="true" ma:fieldsID="d884a89ed3ef02c04f51f2f3068369a2" ns2:_="" ns3:_="">
    <xsd:import namespace="84f3eb6c-d3d8-40bc-ab2e-02dbf2c4d343"/>
    <xsd:import namespace="dfe69615-2778-4028-85bd-44cc59bc1c8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SearchProperties" minOccurs="0"/>
                <xsd:element ref="ns2:MediaServiceLocation"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3eb6c-d3d8-40bc-ab2e-02dbf2c4d3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82b943ff-dfc2-4daf-811f-11324bde0f63" ma:termSetId="09814cd3-568e-fe90-9814-8d621ff8fb84" ma:anchorId="fba54fb3-c3e1-fe81-a776-ca4b69148c4d" ma:open="true" ma:isKeyword="false">
      <xsd:complexType>
        <xsd:sequence>
          <xsd:element ref="pc:Terms" minOccurs="0" maxOccurs="1"/>
        </xsd:sequence>
      </xsd:complex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Location" ma:index="17" nillable="true" ma:displayName="Location" ma:indexed="true"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fe69615-2778-4028-85bd-44cc59bc1c87"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284c307-655d-4a0f-926f-0330ed4c7f6a}" ma:internalName="TaxCatchAll" ma:showField="CatchAllData" ma:web="dfe69615-2778-4028-85bd-44cc59bc1c87">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9D14CC9-43E7-40B4-BAAD-5FD8312D4CB3}">
  <ds:schemaRefs>
    <ds:schemaRef ds:uri="http://schemas.microsoft.com/sharepoint/v3/contenttype/forms"/>
  </ds:schemaRefs>
</ds:datastoreItem>
</file>

<file path=customXml/itemProps2.xml><?xml version="1.0" encoding="utf-8"?>
<ds:datastoreItem xmlns:ds="http://schemas.openxmlformats.org/officeDocument/2006/customXml" ds:itemID="{72D6CBB0-BE0C-469C-A946-8D979A6908E0}">
  <ds:schemaRefs>
    <ds:schemaRef ds:uri="http://schemas.microsoft.com/office/infopath/2007/PartnerControls"/>
    <ds:schemaRef ds:uri="http://purl.org/dc/dcmitype/"/>
    <ds:schemaRef ds:uri="http://purl.org/dc/elements/1.1/"/>
    <ds:schemaRef ds:uri="http://schemas.openxmlformats.org/package/2006/metadata/core-properties"/>
    <ds:schemaRef ds:uri="http://schemas.microsoft.com/office/2006/metadata/properties"/>
    <ds:schemaRef ds:uri="http://schemas.microsoft.com/office/2006/documentManagement/types"/>
    <ds:schemaRef ds:uri="http://www.w3.org/XML/1998/namespace"/>
    <ds:schemaRef ds:uri="dfe69615-2778-4028-85bd-44cc59bc1c87"/>
    <ds:schemaRef ds:uri="77258058-5bb6-4857-b90b-5d2d3d10b7ab"/>
    <ds:schemaRef ds:uri="http://purl.org/dc/terms/"/>
  </ds:schemaRefs>
</ds:datastoreItem>
</file>

<file path=customXml/itemProps3.xml><?xml version="1.0" encoding="utf-8"?>
<ds:datastoreItem xmlns:ds="http://schemas.openxmlformats.org/officeDocument/2006/customXml" ds:itemID="{9A3CCFBA-D11E-4F09-8F39-83629D801293}"/>
</file>

<file path=docProps/app.xml><?xml version="1.0" encoding="utf-8"?>
<Properties xmlns="http://schemas.openxmlformats.org/officeDocument/2006/extended-properties" xmlns:vt="http://schemas.openxmlformats.org/officeDocument/2006/docPropsVTypes">
  <TotalTime>8</TotalTime>
  <Words>1721</Words>
  <Application>Microsoft Office PowerPoint</Application>
  <PresentationFormat>Custom</PresentationFormat>
  <Paragraphs>134</Paragraphs>
  <Slides>25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Roboto Condensed 2 Light</vt:lpstr>
      <vt:lpstr>Open Sauce</vt:lpstr>
      <vt:lpstr>Roboto Condensed 1</vt:lpstr>
      <vt:lpstr>Arial</vt:lpstr>
      <vt:lpstr>Bebas Neue Bold</vt:lpstr>
      <vt:lpstr>Roboto Condensed 1 Bold</vt:lpstr>
      <vt:lpstr>Roboto Condensed 1 Bold Italics</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POS</dc:title>
  <cp:lastModifiedBy>Madison Shorter</cp:lastModifiedBy>
  <cp:revision>3</cp:revision>
  <dcterms:created xsi:type="dcterms:W3CDTF">2006-08-16T00:00:00Z</dcterms:created>
  <dcterms:modified xsi:type="dcterms:W3CDTF">2026-03-27T17:28:56Z</dcterms:modified>
  <dc:identifier>DAHAJ0L18Nk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0x010100E91E3915CA784949850F2C22F1AD0ED2</vt:lpwstr>
  </property>
  <property fmtid="{D5CDD505-2E9C-101B-9397-08002B2CF9AE}" pid="3" name="MediaServiceImageTags">
    <vt:lpwstr/>
  </property>
</Properties>
</file>